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94" d="100"/>
          <a:sy n="194" d="100"/>
        </p:scale>
        <p:origin x="-336"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194229-1545-4DFB-A906-2DAB234EDDD6}" type="datetimeFigureOut">
              <a:rPr lang="it-IT" smtClean="0"/>
              <a:t>08/04/24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54F413-79F7-4F5B-A7C0-3297396D3C8C}" type="slidenum">
              <a:rPr lang="it-IT" smtClean="0"/>
              <a:t>‹n.›</a:t>
            </a:fld>
            <a:endParaRPr lang="it-IT"/>
          </a:p>
        </p:txBody>
      </p:sp>
    </p:spTree>
    <p:extLst>
      <p:ext uri="{BB962C8B-B14F-4D97-AF65-F5344CB8AC3E}">
        <p14:creationId xmlns:p14="http://schemas.microsoft.com/office/powerpoint/2010/main" val="1445662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7B54F413-79F7-4F5B-A7C0-3297396D3C8C}" type="slidenum">
              <a:rPr lang="it-IT" smtClean="0"/>
              <a:t>10</a:t>
            </a:fld>
            <a:endParaRPr lang="it-IT"/>
          </a:p>
        </p:txBody>
      </p:sp>
    </p:spTree>
    <p:extLst>
      <p:ext uri="{BB962C8B-B14F-4D97-AF65-F5344CB8AC3E}">
        <p14:creationId xmlns:p14="http://schemas.microsoft.com/office/powerpoint/2010/main" val="3813392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08/04/24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08/04/24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diocesisalerno.it/wp-content/uploads/2024/04/Decr.66_02_12_2019-Decreto-atti-straordinaria-amministrazione.pdf" TargetMode="External"/><Relationship Id="rId3" Type="http://schemas.openxmlformats.org/officeDocument/2006/relationships/hyperlink" Target="https://www.diocesisalerno.it/wp-content/uploads/2024/04/Consuntivo-2023-P1.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 Id="rId3"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8214B78-2266-DEE9-C50E-45EFE10C0B33}"/>
              </a:ext>
            </a:extLst>
          </p:cNvPr>
          <p:cNvSpPr>
            <a:spLocks noGrp="1"/>
          </p:cNvSpPr>
          <p:nvPr>
            <p:ph type="ctrTitle"/>
          </p:nvPr>
        </p:nvSpPr>
        <p:spPr>
          <a:xfrm>
            <a:off x="684212" y="685799"/>
            <a:ext cx="11175556" cy="2084833"/>
          </a:xfrm>
        </p:spPr>
        <p:txBody>
          <a:bodyPr>
            <a:normAutofit fontScale="90000"/>
          </a:bodyPr>
          <a:lstStyle/>
          <a:p>
            <a:pPr algn="ctr"/>
            <a:r>
              <a:rPr lang="it-IT" b="1" dirty="0"/>
              <a:t>Incontro di aggiornamento</a:t>
            </a:r>
            <a:br>
              <a:rPr lang="it-IT" b="1" dirty="0"/>
            </a:br>
            <a:r>
              <a:rPr lang="it-IT" b="1" dirty="0"/>
              <a:t>ufficio amministrativo</a:t>
            </a:r>
            <a:br>
              <a:rPr lang="it-IT" b="1" dirty="0"/>
            </a:br>
            <a:r>
              <a:rPr lang="it-IT" sz="3600" b="1" dirty="0"/>
              <a:t>arcidiocesi </a:t>
            </a:r>
            <a:r>
              <a:rPr lang="it-IT" sz="3600" b="1" dirty="0" err="1"/>
              <a:t>salerno</a:t>
            </a:r>
            <a:r>
              <a:rPr lang="it-IT" sz="3600" b="1" dirty="0"/>
              <a:t>-campagna-</a:t>
            </a:r>
            <a:r>
              <a:rPr lang="it-IT" sz="3600" b="1" dirty="0" err="1"/>
              <a:t>acerno</a:t>
            </a:r>
            <a:endParaRPr lang="it-IT" b="1" dirty="0"/>
          </a:p>
        </p:txBody>
      </p:sp>
      <p:sp>
        <p:nvSpPr>
          <p:cNvPr id="3" name="Sottotitolo 2">
            <a:extLst>
              <a:ext uri="{FF2B5EF4-FFF2-40B4-BE49-F238E27FC236}">
                <a16:creationId xmlns:a16="http://schemas.microsoft.com/office/drawing/2014/main" xmlns="" id="{CA97324F-E536-92D7-183A-B2BD3930833E}"/>
              </a:ext>
            </a:extLst>
          </p:cNvPr>
          <p:cNvSpPr>
            <a:spLocks noGrp="1"/>
          </p:cNvSpPr>
          <p:nvPr>
            <p:ph type="subTitle" idx="1"/>
          </p:nvPr>
        </p:nvSpPr>
        <p:spPr>
          <a:xfrm>
            <a:off x="355028" y="4200483"/>
            <a:ext cx="6400800" cy="1240197"/>
          </a:xfrm>
        </p:spPr>
        <p:txBody>
          <a:bodyPr/>
          <a:lstStyle/>
          <a:p>
            <a:r>
              <a:rPr lang="it-IT" b="1" dirty="0"/>
              <a:t>Seminario Metropolitano Giovanni Paolo II</a:t>
            </a:r>
          </a:p>
          <a:p>
            <a:r>
              <a:rPr lang="it-IT" b="1" dirty="0"/>
              <a:t>4 aprile 2024 ore 10,00</a:t>
            </a:r>
          </a:p>
        </p:txBody>
      </p:sp>
    </p:spTree>
    <p:extLst>
      <p:ext uri="{BB962C8B-B14F-4D97-AF65-F5344CB8AC3E}">
        <p14:creationId xmlns:p14="http://schemas.microsoft.com/office/powerpoint/2010/main" val="1280000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FDCB2F5-C91F-7580-770B-9BA176D62FA8}"/>
              </a:ext>
            </a:extLst>
          </p:cNvPr>
          <p:cNvSpPr>
            <a:spLocks noGrp="1"/>
          </p:cNvSpPr>
          <p:nvPr>
            <p:ph type="title"/>
          </p:nvPr>
        </p:nvSpPr>
        <p:spPr>
          <a:xfrm>
            <a:off x="489934" y="146304"/>
            <a:ext cx="11212132" cy="953348"/>
          </a:xfrm>
        </p:spPr>
        <p:txBody>
          <a:bodyPr>
            <a:normAutofit fontScale="90000"/>
          </a:bodyPr>
          <a:lstStyle/>
          <a:p>
            <a:pPr algn="ctr"/>
            <a:r>
              <a:rPr lang="it-IT" b="1" dirty="0"/>
              <a:t>Limite contanti - pagamenti tracciabili - utenze</a:t>
            </a:r>
          </a:p>
        </p:txBody>
      </p:sp>
      <p:sp>
        <p:nvSpPr>
          <p:cNvPr id="3" name="Segnaposto contenuto 2">
            <a:extLst>
              <a:ext uri="{FF2B5EF4-FFF2-40B4-BE49-F238E27FC236}">
                <a16:creationId xmlns:a16="http://schemas.microsoft.com/office/drawing/2014/main" xmlns="" id="{06ADB707-5CE5-88CC-D512-C0409A21887A}"/>
              </a:ext>
            </a:extLst>
          </p:cNvPr>
          <p:cNvSpPr>
            <a:spLocks noGrp="1"/>
          </p:cNvSpPr>
          <p:nvPr>
            <p:ph idx="1"/>
          </p:nvPr>
        </p:nvSpPr>
        <p:spPr>
          <a:xfrm>
            <a:off x="489934" y="1099651"/>
            <a:ext cx="11212132" cy="2914565"/>
          </a:xfrm>
        </p:spPr>
        <p:txBody>
          <a:bodyPr>
            <a:normAutofit fontScale="92500" lnSpcReduction="20000"/>
          </a:bodyPr>
          <a:lstStyle/>
          <a:p>
            <a:pPr algn="just"/>
            <a:r>
              <a:rPr lang="it-IT" dirty="0"/>
              <a:t>Il limite del pagamento in contanti per il 2024 è € 5,000,00;</a:t>
            </a:r>
          </a:p>
          <a:p>
            <a:pPr algn="just"/>
            <a:r>
              <a:rPr lang="it-IT" dirty="0"/>
              <a:t>È obbligatorio che le utenze siano intestate all’ente ecclesiastico e non alle persone fisiche;</a:t>
            </a:r>
          </a:p>
          <a:p>
            <a:pPr algn="just"/>
            <a:r>
              <a:rPr lang="it-IT" dirty="0"/>
              <a:t>È consigliabile che le utenze siano domiciliate sul conto dell’ente e che i versamenti in curia vengano effettuati tramite bonifici ed obbligatoriamente dal conto dell’ente;</a:t>
            </a:r>
          </a:p>
          <a:p>
            <a:pPr algn="just"/>
            <a:r>
              <a:rPr lang="it-IT" dirty="0"/>
              <a:t> Il pagamento tracciabile è obbligatorio per gli stipendi, per le spese superiori a € 4,999,99, per usufruire dei benefici legati alle detrazioni fiscali, per le erogazioni liberali deducibili dal reddito di impresa;</a:t>
            </a:r>
          </a:p>
          <a:p>
            <a:endParaRPr lang="it-IT" dirty="0"/>
          </a:p>
          <a:p>
            <a:pPr marL="0" indent="0">
              <a:buNone/>
            </a:pPr>
            <a:r>
              <a:rPr lang="it-IT" dirty="0"/>
              <a:t>	</a:t>
            </a:r>
          </a:p>
        </p:txBody>
      </p:sp>
      <p:sp>
        <p:nvSpPr>
          <p:cNvPr id="4" name="Titolo 1">
            <a:extLst>
              <a:ext uri="{FF2B5EF4-FFF2-40B4-BE49-F238E27FC236}">
                <a16:creationId xmlns:a16="http://schemas.microsoft.com/office/drawing/2014/main" xmlns="" id="{D4295C2C-E180-9CEF-554B-50E31D5B5BAC}"/>
              </a:ext>
            </a:extLst>
          </p:cNvPr>
          <p:cNvSpPr txBox="1">
            <a:spLocks/>
          </p:cNvSpPr>
          <p:nvPr/>
        </p:nvSpPr>
        <p:spPr>
          <a:xfrm>
            <a:off x="669766" y="3291840"/>
            <a:ext cx="11212132" cy="953348"/>
          </a:xfrm>
          <a:prstGeom prst="rect">
            <a:avLst/>
          </a:prstGeom>
          <a:effectLst/>
        </p:spPr>
        <p:txBody>
          <a:bodyPr vert="horz" lIns="91440" tIns="45720" rIns="91440" bIns="45720" rtlCol="0" anchor="ctr">
            <a:normAutofit fontScale="97500"/>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t-IT" b="1" dirty="0"/>
              <a:t>assicurazione</a:t>
            </a:r>
          </a:p>
        </p:txBody>
      </p:sp>
      <p:sp>
        <p:nvSpPr>
          <p:cNvPr id="5" name="Segnaposto contenuto 2">
            <a:extLst>
              <a:ext uri="{FF2B5EF4-FFF2-40B4-BE49-F238E27FC236}">
                <a16:creationId xmlns:a16="http://schemas.microsoft.com/office/drawing/2014/main" xmlns="" id="{BA386C89-D1AA-5223-923E-EC2AD3F3A09E}"/>
              </a:ext>
            </a:extLst>
          </p:cNvPr>
          <p:cNvSpPr txBox="1">
            <a:spLocks/>
          </p:cNvSpPr>
          <p:nvPr/>
        </p:nvSpPr>
        <p:spPr>
          <a:xfrm>
            <a:off x="849598" y="4123267"/>
            <a:ext cx="11212132" cy="2914565"/>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endParaRPr lang="it-IT" dirty="0"/>
          </a:p>
          <a:p>
            <a:pPr marL="0" indent="0">
              <a:buFont typeface="Wingdings 3" panose="05040102010807070707" pitchFamily="18" charset="2"/>
              <a:buNone/>
            </a:pPr>
            <a:r>
              <a:rPr lang="it-IT" dirty="0"/>
              <a:t>	</a:t>
            </a:r>
          </a:p>
        </p:txBody>
      </p:sp>
      <p:sp>
        <p:nvSpPr>
          <p:cNvPr id="6" name="Segnaposto contenuto 2">
            <a:extLst>
              <a:ext uri="{FF2B5EF4-FFF2-40B4-BE49-F238E27FC236}">
                <a16:creationId xmlns:a16="http://schemas.microsoft.com/office/drawing/2014/main" xmlns="" id="{67C7F6D3-0688-0858-49C2-648A8E28EAD9}"/>
              </a:ext>
            </a:extLst>
          </p:cNvPr>
          <p:cNvSpPr txBox="1">
            <a:spLocks/>
          </p:cNvSpPr>
          <p:nvPr/>
        </p:nvSpPr>
        <p:spPr>
          <a:xfrm>
            <a:off x="489934" y="4245188"/>
            <a:ext cx="11212132" cy="2566245"/>
          </a:xfrm>
          <a:prstGeom prst="rect">
            <a:avLst/>
          </a:prstGeom>
        </p:spPr>
        <p:txBody>
          <a:bodyPr vert="horz" lIns="91440" tIns="45720" rIns="91440" bIns="45720" rtlCol="0" anchor="ctr">
            <a:normAutofit fontScale="40000" lnSpcReduction="20000"/>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algn="just"/>
            <a:r>
              <a:rPr lang="it-IT" sz="4500" dirty="0"/>
              <a:t>Polizze annuali – attenzione all’inserimento nella polizza degli immobili dove si svolgono attività dell’ente( sia quelli di proprietà, sia quelli concessi in comodato o locazione;</a:t>
            </a:r>
          </a:p>
          <a:p>
            <a:pPr algn="just"/>
            <a:r>
              <a:rPr lang="it-IT" sz="4500" dirty="0"/>
              <a:t>Responsabilità civile verso terzi (obbligatoria per la legge civile);</a:t>
            </a:r>
          </a:p>
          <a:p>
            <a:pPr algn="just"/>
            <a:r>
              <a:rPr lang="it-IT" sz="4500" dirty="0"/>
              <a:t>Danni e incendio (prevista dalle legge canonica)</a:t>
            </a:r>
          </a:p>
          <a:p>
            <a:pPr algn="just"/>
            <a:r>
              <a:rPr lang="it-IT" sz="4500" dirty="0"/>
              <a:t>Furto (in base al valore dei beni mobili e/o denaro disponibili);</a:t>
            </a:r>
          </a:p>
          <a:p>
            <a:pPr algn="just"/>
            <a:r>
              <a:rPr lang="it-IT" sz="4500" dirty="0"/>
              <a:t>Infortuni (vivamente raccomandata) per i religiosi in servizio, dipendenti, volontari e oratoriani).</a:t>
            </a:r>
          </a:p>
          <a:p>
            <a:endParaRPr lang="it-IT" dirty="0"/>
          </a:p>
          <a:p>
            <a:pPr marL="0" indent="0">
              <a:buFont typeface="Wingdings 3" panose="05040102010807070707" pitchFamily="18" charset="2"/>
              <a:buNone/>
            </a:pPr>
            <a:r>
              <a:rPr lang="it-IT" dirty="0"/>
              <a:t>	</a:t>
            </a:r>
          </a:p>
        </p:txBody>
      </p:sp>
    </p:spTree>
    <p:extLst>
      <p:ext uri="{BB962C8B-B14F-4D97-AF65-F5344CB8AC3E}">
        <p14:creationId xmlns:p14="http://schemas.microsoft.com/office/powerpoint/2010/main" val="65935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1428BD9-25A1-1412-6CAD-1E4246B0B499}"/>
              </a:ext>
            </a:extLst>
          </p:cNvPr>
          <p:cNvSpPr>
            <a:spLocks noGrp="1"/>
          </p:cNvSpPr>
          <p:nvPr>
            <p:ph type="title"/>
          </p:nvPr>
        </p:nvSpPr>
        <p:spPr>
          <a:xfrm>
            <a:off x="432785" y="141275"/>
            <a:ext cx="11175556" cy="1108796"/>
          </a:xfrm>
        </p:spPr>
        <p:txBody>
          <a:bodyPr/>
          <a:lstStyle/>
          <a:p>
            <a:pPr algn="ctr"/>
            <a:r>
              <a:rPr lang="it-IT" b="1" dirty="0"/>
              <a:t>Atti di straordinaria amministrazione</a:t>
            </a:r>
          </a:p>
        </p:txBody>
      </p:sp>
      <p:pic>
        <p:nvPicPr>
          <p:cNvPr id="5" name="Segnaposto contenuto 4">
            <a:extLst>
              <a:ext uri="{FF2B5EF4-FFF2-40B4-BE49-F238E27FC236}">
                <a16:creationId xmlns:a16="http://schemas.microsoft.com/office/drawing/2014/main" xmlns="" id="{B035F19E-35F1-3341-82DE-03D3CAFA7757}"/>
              </a:ext>
            </a:extLst>
          </p:cNvPr>
          <p:cNvPicPr>
            <a:picLocks noGrp="1" noChangeAspect="1"/>
          </p:cNvPicPr>
          <p:nvPr>
            <p:ph idx="1"/>
          </p:nvPr>
        </p:nvPicPr>
        <p:blipFill>
          <a:blip r:embed="rId2"/>
          <a:stretch>
            <a:fillRect/>
          </a:stretch>
        </p:blipFill>
        <p:spPr>
          <a:xfrm>
            <a:off x="330255" y="1349114"/>
            <a:ext cx="4775339" cy="1697213"/>
          </a:xfrm>
        </p:spPr>
      </p:pic>
      <p:grpSp>
        <p:nvGrpSpPr>
          <p:cNvPr id="6" name="Group 2">
            <a:extLst>
              <a:ext uri="{FF2B5EF4-FFF2-40B4-BE49-F238E27FC236}">
                <a16:creationId xmlns:a16="http://schemas.microsoft.com/office/drawing/2014/main" xmlns="" id="{C4D78161-536A-F652-9B2E-B8BAED2359C3}"/>
              </a:ext>
            </a:extLst>
          </p:cNvPr>
          <p:cNvGrpSpPr>
            <a:grpSpLocks/>
          </p:cNvGrpSpPr>
          <p:nvPr/>
        </p:nvGrpSpPr>
        <p:grpSpPr bwMode="auto">
          <a:xfrm>
            <a:off x="5519605" y="1279079"/>
            <a:ext cx="6136343" cy="2005372"/>
            <a:chOff x="1815" y="486"/>
            <a:chExt cx="9663" cy="3949"/>
          </a:xfrm>
        </p:grpSpPr>
        <p:sp>
          <p:nvSpPr>
            <p:cNvPr id="7" name="Freeform 3">
              <a:extLst>
                <a:ext uri="{FF2B5EF4-FFF2-40B4-BE49-F238E27FC236}">
                  <a16:creationId xmlns:a16="http://schemas.microsoft.com/office/drawing/2014/main" xmlns="" id="{7D5BA051-D4DE-021A-A4B5-CC2C9CA5FF30}"/>
                </a:ext>
              </a:extLst>
            </p:cNvPr>
            <p:cNvSpPr>
              <a:spLocks/>
            </p:cNvSpPr>
            <p:nvPr/>
          </p:nvSpPr>
          <p:spPr bwMode="auto">
            <a:xfrm>
              <a:off x="1815" y="486"/>
              <a:ext cx="9058" cy="3618"/>
            </a:xfrm>
            <a:custGeom>
              <a:avLst/>
              <a:gdLst>
                <a:gd name="T0" fmla="+- 0 9964 1593"/>
                <a:gd name="T1" fmla="*/ T0 w 9058"/>
                <a:gd name="T2" fmla="+- 0 3836 3836"/>
                <a:gd name="T3" fmla="*/ 3836 h 3618"/>
                <a:gd name="T4" fmla="+- 0 2290 1593"/>
                <a:gd name="T5" fmla="*/ T4 w 9058"/>
                <a:gd name="T6" fmla="+- 0 3836 3836"/>
                <a:gd name="T7" fmla="*/ 3836 h 3618"/>
                <a:gd name="T8" fmla="+- 0 2209 1593"/>
                <a:gd name="T9" fmla="*/ T8 w 9058"/>
                <a:gd name="T10" fmla="+- 0 3840 3836"/>
                <a:gd name="T11" fmla="*/ 3840 h 3618"/>
                <a:gd name="T12" fmla="+- 0 2131 1593"/>
                <a:gd name="T13" fmla="*/ T12 w 9058"/>
                <a:gd name="T14" fmla="+- 0 3852 3836"/>
                <a:gd name="T15" fmla="*/ 3852 h 3618"/>
                <a:gd name="T16" fmla="+- 0 2055 1593"/>
                <a:gd name="T17" fmla="*/ T16 w 9058"/>
                <a:gd name="T18" fmla="+- 0 3871 3836"/>
                <a:gd name="T19" fmla="*/ 3871 h 3618"/>
                <a:gd name="T20" fmla="+- 0 1984 1593"/>
                <a:gd name="T21" fmla="*/ T20 w 9058"/>
                <a:gd name="T22" fmla="+- 0 3897 3836"/>
                <a:gd name="T23" fmla="*/ 3897 h 3618"/>
                <a:gd name="T24" fmla="+- 0 1917 1593"/>
                <a:gd name="T25" fmla="*/ T24 w 9058"/>
                <a:gd name="T26" fmla="+- 0 3930 3836"/>
                <a:gd name="T27" fmla="*/ 3930 h 3618"/>
                <a:gd name="T28" fmla="+- 0 1855 1593"/>
                <a:gd name="T29" fmla="*/ T28 w 9058"/>
                <a:gd name="T30" fmla="+- 0 3968 3836"/>
                <a:gd name="T31" fmla="*/ 3968 h 3618"/>
                <a:gd name="T32" fmla="+- 0 1798 1593"/>
                <a:gd name="T33" fmla="*/ T32 w 9058"/>
                <a:gd name="T34" fmla="+- 0 4012 3836"/>
                <a:gd name="T35" fmla="*/ 4012 h 3618"/>
                <a:gd name="T36" fmla="+- 0 1747 1593"/>
                <a:gd name="T37" fmla="*/ T36 w 9058"/>
                <a:gd name="T38" fmla="+- 0 4061 3836"/>
                <a:gd name="T39" fmla="*/ 4061 h 3618"/>
                <a:gd name="T40" fmla="+- 0 1702 1593"/>
                <a:gd name="T41" fmla="*/ T40 w 9058"/>
                <a:gd name="T42" fmla="+- 0 4115 3836"/>
                <a:gd name="T43" fmla="*/ 4115 h 3618"/>
                <a:gd name="T44" fmla="+- 0 1664 1593"/>
                <a:gd name="T45" fmla="*/ T44 w 9058"/>
                <a:gd name="T46" fmla="+- 0 4173 3836"/>
                <a:gd name="T47" fmla="*/ 4173 h 3618"/>
                <a:gd name="T48" fmla="+- 0 1634 1593"/>
                <a:gd name="T49" fmla="*/ T48 w 9058"/>
                <a:gd name="T50" fmla="+- 0 4235 3836"/>
                <a:gd name="T51" fmla="*/ 4235 h 3618"/>
                <a:gd name="T52" fmla="+- 0 1612 1593"/>
                <a:gd name="T53" fmla="*/ T52 w 9058"/>
                <a:gd name="T54" fmla="+- 0 4300 3836"/>
                <a:gd name="T55" fmla="*/ 4300 h 3618"/>
                <a:gd name="T56" fmla="+- 0 1598 1593"/>
                <a:gd name="T57" fmla="*/ T56 w 9058"/>
                <a:gd name="T58" fmla="+- 0 4368 3836"/>
                <a:gd name="T59" fmla="*/ 4368 h 3618"/>
                <a:gd name="T60" fmla="+- 0 1593 1593"/>
                <a:gd name="T61" fmla="*/ T60 w 9058"/>
                <a:gd name="T62" fmla="+- 0 4438 3836"/>
                <a:gd name="T63" fmla="*/ 4438 h 3618"/>
                <a:gd name="T64" fmla="+- 0 1593 1593"/>
                <a:gd name="T65" fmla="*/ T64 w 9058"/>
                <a:gd name="T66" fmla="+- 0 6850 3836"/>
                <a:gd name="T67" fmla="*/ 6850 h 3618"/>
                <a:gd name="T68" fmla="+- 0 1598 1593"/>
                <a:gd name="T69" fmla="*/ T68 w 9058"/>
                <a:gd name="T70" fmla="+- 0 6920 3836"/>
                <a:gd name="T71" fmla="*/ 6920 h 3618"/>
                <a:gd name="T72" fmla="+- 0 1612 1593"/>
                <a:gd name="T73" fmla="*/ T72 w 9058"/>
                <a:gd name="T74" fmla="+- 0 6988 3836"/>
                <a:gd name="T75" fmla="*/ 6988 h 3618"/>
                <a:gd name="T76" fmla="+- 0 1634 1593"/>
                <a:gd name="T77" fmla="*/ T76 w 9058"/>
                <a:gd name="T78" fmla="+- 0 7053 3836"/>
                <a:gd name="T79" fmla="*/ 7053 h 3618"/>
                <a:gd name="T80" fmla="+- 0 1664 1593"/>
                <a:gd name="T81" fmla="*/ T80 w 9058"/>
                <a:gd name="T82" fmla="+- 0 7115 3836"/>
                <a:gd name="T83" fmla="*/ 7115 h 3618"/>
                <a:gd name="T84" fmla="+- 0 1702 1593"/>
                <a:gd name="T85" fmla="*/ T84 w 9058"/>
                <a:gd name="T86" fmla="+- 0 7173 3836"/>
                <a:gd name="T87" fmla="*/ 7173 h 3618"/>
                <a:gd name="T88" fmla="+- 0 1747 1593"/>
                <a:gd name="T89" fmla="*/ T88 w 9058"/>
                <a:gd name="T90" fmla="+- 0 7227 3836"/>
                <a:gd name="T91" fmla="*/ 7227 h 3618"/>
                <a:gd name="T92" fmla="+- 0 1798 1593"/>
                <a:gd name="T93" fmla="*/ T92 w 9058"/>
                <a:gd name="T94" fmla="+- 0 7276 3836"/>
                <a:gd name="T95" fmla="*/ 7276 h 3618"/>
                <a:gd name="T96" fmla="+- 0 1855 1593"/>
                <a:gd name="T97" fmla="*/ T96 w 9058"/>
                <a:gd name="T98" fmla="+- 0 7320 3836"/>
                <a:gd name="T99" fmla="*/ 7320 h 3618"/>
                <a:gd name="T100" fmla="+- 0 1917 1593"/>
                <a:gd name="T101" fmla="*/ T100 w 9058"/>
                <a:gd name="T102" fmla="+- 0 7359 3836"/>
                <a:gd name="T103" fmla="*/ 7359 h 3618"/>
                <a:gd name="T104" fmla="+- 0 1984 1593"/>
                <a:gd name="T105" fmla="*/ T104 w 9058"/>
                <a:gd name="T106" fmla="+- 0 7392 3836"/>
                <a:gd name="T107" fmla="*/ 7392 h 3618"/>
                <a:gd name="T108" fmla="+- 0 2055 1593"/>
                <a:gd name="T109" fmla="*/ T108 w 9058"/>
                <a:gd name="T110" fmla="+- 0 7418 3836"/>
                <a:gd name="T111" fmla="*/ 7418 h 3618"/>
                <a:gd name="T112" fmla="+- 0 2131 1593"/>
                <a:gd name="T113" fmla="*/ T112 w 9058"/>
                <a:gd name="T114" fmla="+- 0 7437 3836"/>
                <a:gd name="T115" fmla="*/ 7437 h 3618"/>
                <a:gd name="T116" fmla="+- 0 2209 1593"/>
                <a:gd name="T117" fmla="*/ T116 w 9058"/>
                <a:gd name="T118" fmla="+- 0 7449 3836"/>
                <a:gd name="T119" fmla="*/ 7449 h 3618"/>
                <a:gd name="T120" fmla="+- 0 2290 1593"/>
                <a:gd name="T121" fmla="*/ T120 w 9058"/>
                <a:gd name="T122" fmla="+- 0 7453 3836"/>
                <a:gd name="T123" fmla="*/ 7453 h 3618"/>
                <a:gd name="T124" fmla="+- 0 9964 1593"/>
                <a:gd name="T125" fmla="*/ T124 w 9058"/>
                <a:gd name="T126" fmla="+- 0 7453 3836"/>
                <a:gd name="T127" fmla="*/ 7453 h 3618"/>
                <a:gd name="T128" fmla="+- 0 10045 1593"/>
                <a:gd name="T129" fmla="*/ T128 w 9058"/>
                <a:gd name="T130" fmla="+- 0 7449 3836"/>
                <a:gd name="T131" fmla="*/ 7449 h 3618"/>
                <a:gd name="T132" fmla="+- 0 10124 1593"/>
                <a:gd name="T133" fmla="*/ T132 w 9058"/>
                <a:gd name="T134" fmla="+- 0 7437 3836"/>
                <a:gd name="T135" fmla="*/ 7437 h 3618"/>
                <a:gd name="T136" fmla="+- 0 10199 1593"/>
                <a:gd name="T137" fmla="*/ T136 w 9058"/>
                <a:gd name="T138" fmla="+- 0 7418 3836"/>
                <a:gd name="T139" fmla="*/ 7418 h 3618"/>
                <a:gd name="T140" fmla="+- 0 10270 1593"/>
                <a:gd name="T141" fmla="*/ T140 w 9058"/>
                <a:gd name="T142" fmla="+- 0 7392 3836"/>
                <a:gd name="T143" fmla="*/ 7392 h 3618"/>
                <a:gd name="T144" fmla="+- 0 10337 1593"/>
                <a:gd name="T145" fmla="*/ T144 w 9058"/>
                <a:gd name="T146" fmla="+- 0 7359 3836"/>
                <a:gd name="T147" fmla="*/ 7359 h 3618"/>
                <a:gd name="T148" fmla="+- 0 10400 1593"/>
                <a:gd name="T149" fmla="*/ T148 w 9058"/>
                <a:gd name="T150" fmla="+- 0 7320 3836"/>
                <a:gd name="T151" fmla="*/ 7320 h 3618"/>
                <a:gd name="T152" fmla="+- 0 10456 1593"/>
                <a:gd name="T153" fmla="*/ T152 w 9058"/>
                <a:gd name="T154" fmla="+- 0 7276 3836"/>
                <a:gd name="T155" fmla="*/ 7276 h 3618"/>
                <a:gd name="T156" fmla="+- 0 10507 1593"/>
                <a:gd name="T157" fmla="*/ T156 w 9058"/>
                <a:gd name="T158" fmla="+- 0 7227 3836"/>
                <a:gd name="T159" fmla="*/ 7227 h 3618"/>
                <a:gd name="T160" fmla="+- 0 10552 1593"/>
                <a:gd name="T161" fmla="*/ T160 w 9058"/>
                <a:gd name="T162" fmla="+- 0 7173 3836"/>
                <a:gd name="T163" fmla="*/ 7173 h 3618"/>
                <a:gd name="T164" fmla="+- 0 10590 1593"/>
                <a:gd name="T165" fmla="*/ T164 w 9058"/>
                <a:gd name="T166" fmla="+- 0 7115 3836"/>
                <a:gd name="T167" fmla="*/ 7115 h 3618"/>
                <a:gd name="T168" fmla="+- 0 10620 1593"/>
                <a:gd name="T169" fmla="*/ T168 w 9058"/>
                <a:gd name="T170" fmla="+- 0 7053 3836"/>
                <a:gd name="T171" fmla="*/ 7053 h 3618"/>
                <a:gd name="T172" fmla="+- 0 10642 1593"/>
                <a:gd name="T173" fmla="*/ T172 w 9058"/>
                <a:gd name="T174" fmla="+- 0 6988 3836"/>
                <a:gd name="T175" fmla="*/ 6988 h 3618"/>
                <a:gd name="T176" fmla="+- 0 10651 1593"/>
                <a:gd name="T177" fmla="*/ T176 w 9058"/>
                <a:gd name="T178" fmla="+- 0 6944 3836"/>
                <a:gd name="T179" fmla="*/ 6944 h 3618"/>
                <a:gd name="T180" fmla="+- 0 10651 1593"/>
                <a:gd name="T181" fmla="*/ T180 w 9058"/>
                <a:gd name="T182" fmla="+- 0 4344 3836"/>
                <a:gd name="T183" fmla="*/ 4344 h 3618"/>
                <a:gd name="T184" fmla="+- 0 10620 1593"/>
                <a:gd name="T185" fmla="*/ T184 w 9058"/>
                <a:gd name="T186" fmla="+- 0 4235 3836"/>
                <a:gd name="T187" fmla="*/ 4235 h 3618"/>
                <a:gd name="T188" fmla="+- 0 10590 1593"/>
                <a:gd name="T189" fmla="*/ T188 w 9058"/>
                <a:gd name="T190" fmla="+- 0 4173 3836"/>
                <a:gd name="T191" fmla="*/ 4173 h 3618"/>
                <a:gd name="T192" fmla="+- 0 10552 1593"/>
                <a:gd name="T193" fmla="*/ T192 w 9058"/>
                <a:gd name="T194" fmla="+- 0 4115 3836"/>
                <a:gd name="T195" fmla="*/ 4115 h 3618"/>
                <a:gd name="T196" fmla="+- 0 10507 1593"/>
                <a:gd name="T197" fmla="*/ T196 w 9058"/>
                <a:gd name="T198" fmla="+- 0 4061 3836"/>
                <a:gd name="T199" fmla="*/ 4061 h 3618"/>
                <a:gd name="T200" fmla="+- 0 10456 1593"/>
                <a:gd name="T201" fmla="*/ T200 w 9058"/>
                <a:gd name="T202" fmla="+- 0 4012 3836"/>
                <a:gd name="T203" fmla="*/ 4012 h 3618"/>
                <a:gd name="T204" fmla="+- 0 10400 1593"/>
                <a:gd name="T205" fmla="*/ T204 w 9058"/>
                <a:gd name="T206" fmla="+- 0 3968 3836"/>
                <a:gd name="T207" fmla="*/ 3968 h 3618"/>
                <a:gd name="T208" fmla="+- 0 10337 1593"/>
                <a:gd name="T209" fmla="*/ T208 w 9058"/>
                <a:gd name="T210" fmla="+- 0 3930 3836"/>
                <a:gd name="T211" fmla="*/ 3930 h 3618"/>
                <a:gd name="T212" fmla="+- 0 10270 1593"/>
                <a:gd name="T213" fmla="*/ T212 w 9058"/>
                <a:gd name="T214" fmla="+- 0 3897 3836"/>
                <a:gd name="T215" fmla="*/ 3897 h 3618"/>
                <a:gd name="T216" fmla="+- 0 10199 1593"/>
                <a:gd name="T217" fmla="*/ T216 w 9058"/>
                <a:gd name="T218" fmla="+- 0 3871 3836"/>
                <a:gd name="T219" fmla="*/ 3871 h 3618"/>
                <a:gd name="T220" fmla="+- 0 10124 1593"/>
                <a:gd name="T221" fmla="*/ T220 w 9058"/>
                <a:gd name="T222" fmla="+- 0 3852 3836"/>
                <a:gd name="T223" fmla="*/ 3852 h 3618"/>
                <a:gd name="T224" fmla="+- 0 10045 1593"/>
                <a:gd name="T225" fmla="*/ T224 w 9058"/>
                <a:gd name="T226" fmla="+- 0 3840 3836"/>
                <a:gd name="T227" fmla="*/ 3840 h 3618"/>
                <a:gd name="T228" fmla="+- 0 9964 1593"/>
                <a:gd name="T229" fmla="*/ T228 w 9058"/>
                <a:gd name="T230" fmla="+- 0 3836 3836"/>
                <a:gd name="T231" fmla="*/ 3836 h 36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 ang="0">
                  <a:pos x="T213" y="T215"/>
                </a:cxn>
                <a:cxn ang="0">
                  <a:pos x="T217" y="T219"/>
                </a:cxn>
                <a:cxn ang="0">
                  <a:pos x="T221" y="T223"/>
                </a:cxn>
                <a:cxn ang="0">
                  <a:pos x="T225" y="T227"/>
                </a:cxn>
                <a:cxn ang="0">
                  <a:pos x="T229" y="T231"/>
                </a:cxn>
              </a:cxnLst>
              <a:rect l="0" t="0" r="r" b="b"/>
              <a:pathLst>
                <a:path w="9058" h="3618">
                  <a:moveTo>
                    <a:pt x="8371" y="0"/>
                  </a:moveTo>
                  <a:lnTo>
                    <a:pt x="697" y="0"/>
                  </a:lnTo>
                  <a:lnTo>
                    <a:pt x="616" y="4"/>
                  </a:lnTo>
                  <a:lnTo>
                    <a:pt x="538" y="16"/>
                  </a:lnTo>
                  <a:lnTo>
                    <a:pt x="462" y="35"/>
                  </a:lnTo>
                  <a:lnTo>
                    <a:pt x="391" y="61"/>
                  </a:lnTo>
                  <a:lnTo>
                    <a:pt x="324" y="94"/>
                  </a:lnTo>
                  <a:lnTo>
                    <a:pt x="262" y="132"/>
                  </a:lnTo>
                  <a:lnTo>
                    <a:pt x="205" y="176"/>
                  </a:lnTo>
                  <a:lnTo>
                    <a:pt x="154" y="225"/>
                  </a:lnTo>
                  <a:lnTo>
                    <a:pt x="109" y="279"/>
                  </a:lnTo>
                  <a:lnTo>
                    <a:pt x="71" y="337"/>
                  </a:lnTo>
                  <a:lnTo>
                    <a:pt x="41" y="399"/>
                  </a:lnTo>
                  <a:lnTo>
                    <a:pt x="19" y="464"/>
                  </a:lnTo>
                  <a:lnTo>
                    <a:pt x="5" y="532"/>
                  </a:lnTo>
                  <a:lnTo>
                    <a:pt x="0" y="602"/>
                  </a:lnTo>
                  <a:lnTo>
                    <a:pt x="0" y="3014"/>
                  </a:lnTo>
                  <a:lnTo>
                    <a:pt x="5" y="3084"/>
                  </a:lnTo>
                  <a:lnTo>
                    <a:pt x="19" y="3152"/>
                  </a:lnTo>
                  <a:lnTo>
                    <a:pt x="41" y="3217"/>
                  </a:lnTo>
                  <a:lnTo>
                    <a:pt x="71" y="3279"/>
                  </a:lnTo>
                  <a:lnTo>
                    <a:pt x="109" y="3337"/>
                  </a:lnTo>
                  <a:lnTo>
                    <a:pt x="154" y="3391"/>
                  </a:lnTo>
                  <a:lnTo>
                    <a:pt x="205" y="3440"/>
                  </a:lnTo>
                  <a:lnTo>
                    <a:pt x="262" y="3484"/>
                  </a:lnTo>
                  <a:lnTo>
                    <a:pt x="324" y="3523"/>
                  </a:lnTo>
                  <a:lnTo>
                    <a:pt x="391" y="3556"/>
                  </a:lnTo>
                  <a:lnTo>
                    <a:pt x="462" y="3582"/>
                  </a:lnTo>
                  <a:lnTo>
                    <a:pt x="538" y="3601"/>
                  </a:lnTo>
                  <a:lnTo>
                    <a:pt x="616" y="3613"/>
                  </a:lnTo>
                  <a:lnTo>
                    <a:pt x="697" y="3617"/>
                  </a:lnTo>
                  <a:lnTo>
                    <a:pt x="8371" y="3617"/>
                  </a:lnTo>
                  <a:lnTo>
                    <a:pt x="8452" y="3613"/>
                  </a:lnTo>
                  <a:lnTo>
                    <a:pt x="8531" y="3601"/>
                  </a:lnTo>
                  <a:lnTo>
                    <a:pt x="8606" y="3582"/>
                  </a:lnTo>
                  <a:lnTo>
                    <a:pt x="8677" y="3556"/>
                  </a:lnTo>
                  <a:lnTo>
                    <a:pt x="8744" y="3523"/>
                  </a:lnTo>
                  <a:lnTo>
                    <a:pt x="8807" y="3484"/>
                  </a:lnTo>
                  <a:lnTo>
                    <a:pt x="8863" y="3440"/>
                  </a:lnTo>
                  <a:lnTo>
                    <a:pt x="8914" y="3391"/>
                  </a:lnTo>
                  <a:lnTo>
                    <a:pt x="8959" y="3337"/>
                  </a:lnTo>
                  <a:lnTo>
                    <a:pt x="8997" y="3279"/>
                  </a:lnTo>
                  <a:lnTo>
                    <a:pt x="9027" y="3217"/>
                  </a:lnTo>
                  <a:lnTo>
                    <a:pt x="9049" y="3152"/>
                  </a:lnTo>
                  <a:lnTo>
                    <a:pt x="9058" y="3108"/>
                  </a:lnTo>
                  <a:lnTo>
                    <a:pt x="9058" y="508"/>
                  </a:lnTo>
                  <a:lnTo>
                    <a:pt x="9027" y="399"/>
                  </a:lnTo>
                  <a:lnTo>
                    <a:pt x="8997" y="337"/>
                  </a:lnTo>
                  <a:lnTo>
                    <a:pt x="8959" y="279"/>
                  </a:lnTo>
                  <a:lnTo>
                    <a:pt x="8914" y="225"/>
                  </a:lnTo>
                  <a:lnTo>
                    <a:pt x="8863" y="176"/>
                  </a:lnTo>
                  <a:lnTo>
                    <a:pt x="8807" y="132"/>
                  </a:lnTo>
                  <a:lnTo>
                    <a:pt x="8744" y="94"/>
                  </a:lnTo>
                  <a:lnTo>
                    <a:pt x="8677" y="61"/>
                  </a:lnTo>
                  <a:lnTo>
                    <a:pt x="8606" y="35"/>
                  </a:lnTo>
                  <a:lnTo>
                    <a:pt x="8531" y="16"/>
                  </a:lnTo>
                  <a:lnTo>
                    <a:pt x="8452" y="4"/>
                  </a:lnTo>
                  <a:lnTo>
                    <a:pt x="8371" y="0"/>
                  </a:lnTo>
                  <a:close/>
                </a:path>
              </a:pathLst>
            </a:custGeom>
            <a:solidFill>
              <a:srgbClr val="8DB3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 name="AutoShape 4">
              <a:extLst>
                <a:ext uri="{FF2B5EF4-FFF2-40B4-BE49-F238E27FC236}">
                  <a16:creationId xmlns:a16="http://schemas.microsoft.com/office/drawing/2014/main" xmlns="" id="{D037E468-27F3-0E78-01A7-68494A74D939}"/>
                </a:ext>
              </a:extLst>
            </p:cNvPr>
            <p:cNvSpPr>
              <a:spLocks/>
            </p:cNvSpPr>
            <p:nvPr/>
          </p:nvSpPr>
          <p:spPr bwMode="auto">
            <a:xfrm>
              <a:off x="1815" y="486"/>
              <a:ext cx="9058" cy="3618"/>
            </a:xfrm>
            <a:custGeom>
              <a:avLst/>
              <a:gdLst>
                <a:gd name="T0" fmla="+- 0 2290 1593"/>
                <a:gd name="T1" fmla="*/ T0 w 9058"/>
                <a:gd name="T2" fmla="+- 0 3836 3836"/>
                <a:gd name="T3" fmla="*/ 3836 h 3618"/>
                <a:gd name="T4" fmla="+- 0 2209 1593"/>
                <a:gd name="T5" fmla="*/ T4 w 9058"/>
                <a:gd name="T6" fmla="+- 0 3840 3836"/>
                <a:gd name="T7" fmla="*/ 3840 h 3618"/>
                <a:gd name="T8" fmla="+- 0 2131 1593"/>
                <a:gd name="T9" fmla="*/ T8 w 9058"/>
                <a:gd name="T10" fmla="+- 0 3852 3836"/>
                <a:gd name="T11" fmla="*/ 3852 h 3618"/>
                <a:gd name="T12" fmla="+- 0 2055 1593"/>
                <a:gd name="T13" fmla="*/ T12 w 9058"/>
                <a:gd name="T14" fmla="+- 0 3871 3836"/>
                <a:gd name="T15" fmla="*/ 3871 h 3618"/>
                <a:gd name="T16" fmla="+- 0 1984 1593"/>
                <a:gd name="T17" fmla="*/ T16 w 9058"/>
                <a:gd name="T18" fmla="+- 0 3897 3836"/>
                <a:gd name="T19" fmla="*/ 3897 h 3618"/>
                <a:gd name="T20" fmla="+- 0 1917 1593"/>
                <a:gd name="T21" fmla="*/ T20 w 9058"/>
                <a:gd name="T22" fmla="+- 0 3930 3836"/>
                <a:gd name="T23" fmla="*/ 3930 h 3618"/>
                <a:gd name="T24" fmla="+- 0 1855 1593"/>
                <a:gd name="T25" fmla="*/ T24 w 9058"/>
                <a:gd name="T26" fmla="+- 0 3968 3836"/>
                <a:gd name="T27" fmla="*/ 3968 h 3618"/>
                <a:gd name="T28" fmla="+- 0 1798 1593"/>
                <a:gd name="T29" fmla="*/ T28 w 9058"/>
                <a:gd name="T30" fmla="+- 0 4012 3836"/>
                <a:gd name="T31" fmla="*/ 4012 h 3618"/>
                <a:gd name="T32" fmla="+- 0 1747 1593"/>
                <a:gd name="T33" fmla="*/ T32 w 9058"/>
                <a:gd name="T34" fmla="+- 0 4061 3836"/>
                <a:gd name="T35" fmla="*/ 4061 h 3618"/>
                <a:gd name="T36" fmla="+- 0 1702 1593"/>
                <a:gd name="T37" fmla="*/ T36 w 9058"/>
                <a:gd name="T38" fmla="+- 0 4115 3836"/>
                <a:gd name="T39" fmla="*/ 4115 h 3618"/>
                <a:gd name="T40" fmla="+- 0 1664 1593"/>
                <a:gd name="T41" fmla="*/ T40 w 9058"/>
                <a:gd name="T42" fmla="+- 0 4173 3836"/>
                <a:gd name="T43" fmla="*/ 4173 h 3618"/>
                <a:gd name="T44" fmla="+- 0 1634 1593"/>
                <a:gd name="T45" fmla="*/ T44 w 9058"/>
                <a:gd name="T46" fmla="+- 0 4235 3836"/>
                <a:gd name="T47" fmla="*/ 4235 h 3618"/>
                <a:gd name="T48" fmla="+- 0 1612 1593"/>
                <a:gd name="T49" fmla="*/ T48 w 9058"/>
                <a:gd name="T50" fmla="+- 0 4300 3836"/>
                <a:gd name="T51" fmla="*/ 4300 h 3618"/>
                <a:gd name="T52" fmla="+- 0 1598 1593"/>
                <a:gd name="T53" fmla="*/ T52 w 9058"/>
                <a:gd name="T54" fmla="+- 0 4368 3836"/>
                <a:gd name="T55" fmla="*/ 4368 h 3618"/>
                <a:gd name="T56" fmla="+- 0 1593 1593"/>
                <a:gd name="T57" fmla="*/ T56 w 9058"/>
                <a:gd name="T58" fmla="+- 0 4438 3836"/>
                <a:gd name="T59" fmla="*/ 4438 h 3618"/>
                <a:gd name="T60" fmla="+- 0 1593 1593"/>
                <a:gd name="T61" fmla="*/ T60 w 9058"/>
                <a:gd name="T62" fmla="+- 0 6850 3836"/>
                <a:gd name="T63" fmla="*/ 6850 h 3618"/>
                <a:gd name="T64" fmla="+- 0 1598 1593"/>
                <a:gd name="T65" fmla="*/ T64 w 9058"/>
                <a:gd name="T66" fmla="+- 0 6920 3836"/>
                <a:gd name="T67" fmla="*/ 6920 h 3618"/>
                <a:gd name="T68" fmla="+- 0 1612 1593"/>
                <a:gd name="T69" fmla="*/ T68 w 9058"/>
                <a:gd name="T70" fmla="+- 0 6988 3836"/>
                <a:gd name="T71" fmla="*/ 6988 h 3618"/>
                <a:gd name="T72" fmla="+- 0 1634 1593"/>
                <a:gd name="T73" fmla="*/ T72 w 9058"/>
                <a:gd name="T74" fmla="+- 0 7053 3836"/>
                <a:gd name="T75" fmla="*/ 7053 h 3618"/>
                <a:gd name="T76" fmla="+- 0 1664 1593"/>
                <a:gd name="T77" fmla="*/ T76 w 9058"/>
                <a:gd name="T78" fmla="+- 0 7115 3836"/>
                <a:gd name="T79" fmla="*/ 7115 h 3618"/>
                <a:gd name="T80" fmla="+- 0 1702 1593"/>
                <a:gd name="T81" fmla="*/ T80 w 9058"/>
                <a:gd name="T82" fmla="+- 0 7173 3836"/>
                <a:gd name="T83" fmla="*/ 7173 h 3618"/>
                <a:gd name="T84" fmla="+- 0 1747 1593"/>
                <a:gd name="T85" fmla="*/ T84 w 9058"/>
                <a:gd name="T86" fmla="+- 0 7227 3836"/>
                <a:gd name="T87" fmla="*/ 7227 h 3618"/>
                <a:gd name="T88" fmla="+- 0 1798 1593"/>
                <a:gd name="T89" fmla="*/ T88 w 9058"/>
                <a:gd name="T90" fmla="+- 0 7276 3836"/>
                <a:gd name="T91" fmla="*/ 7276 h 3618"/>
                <a:gd name="T92" fmla="+- 0 1855 1593"/>
                <a:gd name="T93" fmla="*/ T92 w 9058"/>
                <a:gd name="T94" fmla="+- 0 7320 3836"/>
                <a:gd name="T95" fmla="*/ 7320 h 3618"/>
                <a:gd name="T96" fmla="+- 0 1917 1593"/>
                <a:gd name="T97" fmla="*/ T96 w 9058"/>
                <a:gd name="T98" fmla="+- 0 7359 3836"/>
                <a:gd name="T99" fmla="*/ 7359 h 3618"/>
                <a:gd name="T100" fmla="+- 0 1984 1593"/>
                <a:gd name="T101" fmla="*/ T100 w 9058"/>
                <a:gd name="T102" fmla="+- 0 7392 3836"/>
                <a:gd name="T103" fmla="*/ 7392 h 3618"/>
                <a:gd name="T104" fmla="+- 0 2055 1593"/>
                <a:gd name="T105" fmla="*/ T104 w 9058"/>
                <a:gd name="T106" fmla="+- 0 7418 3836"/>
                <a:gd name="T107" fmla="*/ 7418 h 3618"/>
                <a:gd name="T108" fmla="+- 0 2131 1593"/>
                <a:gd name="T109" fmla="*/ T108 w 9058"/>
                <a:gd name="T110" fmla="+- 0 7437 3836"/>
                <a:gd name="T111" fmla="*/ 7437 h 3618"/>
                <a:gd name="T112" fmla="+- 0 2209 1593"/>
                <a:gd name="T113" fmla="*/ T112 w 9058"/>
                <a:gd name="T114" fmla="+- 0 7449 3836"/>
                <a:gd name="T115" fmla="*/ 7449 h 3618"/>
                <a:gd name="T116" fmla="+- 0 2290 1593"/>
                <a:gd name="T117" fmla="*/ T116 w 9058"/>
                <a:gd name="T118" fmla="+- 0 7453 3836"/>
                <a:gd name="T119" fmla="*/ 7453 h 3618"/>
                <a:gd name="T120" fmla="+- 0 9964 1593"/>
                <a:gd name="T121" fmla="*/ T120 w 9058"/>
                <a:gd name="T122" fmla="+- 0 7453 3836"/>
                <a:gd name="T123" fmla="*/ 7453 h 3618"/>
                <a:gd name="T124" fmla="+- 0 10045 1593"/>
                <a:gd name="T125" fmla="*/ T124 w 9058"/>
                <a:gd name="T126" fmla="+- 0 7449 3836"/>
                <a:gd name="T127" fmla="*/ 7449 h 3618"/>
                <a:gd name="T128" fmla="+- 0 10124 1593"/>
                <a:gd name="T129" fmla="*/ T128 w 9058"/>
                <a:gd name="T130" fmla="+- 0 7437 3836"/>
                <a:gd name="T131" fmla="*/ 7437 h 3618"/>
                <a:gd name="T132" fmla="+- 0 10199 1593"/>
                <a:gd name="T133" fmla="*/ T132 w 9058"/>
                <a:gd name="T134" fmla="+- 0 7418 3836"/>
                <a:gd name="T135" fmla="*/ 7418 h 3618"/>
                <a:gd name="T136" fmla="+- 0 10270 1593"/>
                <a:gd name="T137" fmla="*/ T136 w 9058"/>
                <a:gd name="T138" fmla="+- 0 7392 3836"/>
                <a:gd name="T139" fmla="*/ 7392 h 3618"/>
                <a:gd name="T140" fmla="+- 0 10337 1593"/>
                <a:gd name="T141" fmla="*/ T140 w 9058"/>
                <a:gd name="T142" fmla="+- 0 7359 3836"/>
                <a:gd name="T143" fmla="*/ 7359 h 3618"/>
                <a:gd name="T144" fmla="+- 0 10400 1593"/>
                <a:gd name="T145" fmla="*/ T144 w 9058"/>
                <a:gd name="T146" fmla="+- 0 7320 3836"/>
                <a:gd name="T147" fmla="*/ 7320 h 3618"/>
                <a:gd name="T148" fmla="+- 0 10456 1593"/>
                <a:gd name="T149" fmla="*/ T148 w 9058"/>
                <a:gd name="T150" fmla="+- 0 7276 3836"/>
                <a:gd name="T151" fmla="*/ 7276 h 3618"/>
                <a:gd name="T152" fmla="+- 0 10507 1593"/>
                <a:gd name="T153" fmla="*/ T152 w 9058"/>
                <a:gd name="T154" fmla="+- 0 7227 3836"/>
                <a:gd name="T155" fmla="*/ 7227 h 3618"/>
                <a:gd name="T156" fmla="+- 0 10552 1593"/>
                <a:gd name="T157" fmla="*/ T156 w 9058"/>
                <a:gd name="T158" fmla="+- 0 7173 3836"/>
                <a:gd name="T159" fmla="*/ 7173 h 3618"/>
                <a:gd name="T160" fmla="+- 0 10590 1593"/>
                <a:gd name="T161" fmla="*/ T160 w 9058"/>
                <a:gd name="T162" fmla="+- 0 7115 3836"/>
                <a:gd name="T163" fmla="*/ 7115 h 3618"/>
                <a:gd name="T164" fmla="+- 0 10620 1593"/>
                <a:gd name="T165" fmla="*/ T164 w 9058"/>
                <a:gd name="T166" fmla="+- 0 7053 3836"/>
                <a:gd name="T167" fmla="*/ 7053 h 3618"/>
                <a:gd name="T168" fmla="+- 0 10642 1593"/>
                <a:gd name="T169" fmla="*/ T168 w 9058"/>
                <a:gd name="T170" fmla="+- 0 6988 3836"/>
                <a:gd name="T171" fmla="*/ 6988 h 3618"/>
                <a:gd name="T172" fmla="+- 0 10651 1593"/>
                <a:gd name="T173" fmla="*/ T172 w 9058"/>
                <a:gd name="T174" fmla="+- 0 6944 3836"/>
                <a:gd name="T175" fmla="*/ 6944 h 3618"/>
                <a:gd name="T176" fmla="+- 0 10651 1593"/>
                <a:gd name="T177" fmla="*/ T176 w 9058"/>
                <a:gd name="T178" fmla="+- 0 4344 3836"/>
                <a:gd name="T179" fmla="*/ 4344 h 3618"/>
                <a:gd name="T180" fmla="+- 0 10642 1593"/>
                <a:gd name="T181" fmla="*/ T180 w 9058"/>
                <a:gd name="T182" fmla="+- 0 4300 3836"/>
                <a:gd name="T183" fmla="*/ 4300 h 3618"/>
                <a:gd name="T184" fmla="+- 0 10620 1593"/>
                <a:gd name="T185" fmla="*/ T184 w 9058"/>
                <a:gd name="T186" fmla="+- 0 4235 3836"/>
                <a:gd name="T187" fmla="*/ 4235 h 3618"/>
                <a:gd name="T188" fmla="+- 0 10590 1593"/>
                <a:gd name="T189" fmla="*/ T188 w 9058"/>
                <a:gd name="T190" fmla="+- 0 4173 3836"/>
                <a:gd name="T191" fmla="*/ 4173 h 3618"/>
                <a:gd name="T192" fmla="+- 0 10552 1593"/>
                <a:gd name="T193" fmla="*/ T192 w 9058"/>
                <a:gd name="T194" fmla="+- 0 4115 3836"/>
                <a:gd name="T195" fmla="*/ 4115 h 3618"/>
                <a:gd name="T196" fmla="+- 0 10507 1593"/>
                <a:gd name="T197" fmla="*/ T196 w 9058"/>
                <a:gd name="T198" fmla="+- 0 4061 3836"/>
                <a:gd name="T199" fmla="*/ 4061 h 3618"/>
                <a:gd name="T200" fmla="+- 0 10456 1593"/>
                <a:gd name="T201" fmla="*/ T200 w 9058"/>
                <a:gd name="T202" fmla="+- 0 4012 3836"/>
                <a:gd name="T203" fmla="*/ 4012 h 3618"/>
                <a:gd name="T204" fmla="+- 0 10400 1593"/>
                <a:gd name="T205" fmla="*/ T204 w 9058"/>
                <a:gd name="T206" fmla="+- 0 3968 3836"/>
                <a:gd name="T207" fmla="*/ 3968 h 3618"/>
                <a:gd name="T208" fmla="+- 0 10337 1593"/>
                <a:gd name="T209" fmla="*/ T208 w 9058"/>
                <a:gd name="T210" fmla="+- 0 3930 3836"/>
                <a:gd name="T211" fmla="*/ 3930 h 3618"/>
                <a:gd name="T212" fmla="+- 0 10270 1593"/>
                <a:gd name="T213" fmla="*/ T212 w 9058"/>
                <a:gd name="T214" fmla="+- 0 3897 3836"/>
                <a:gd name="T215" fmla="*/ 3897 h 3618"/>
                <a:gd name="T216" fmla="+- 0 10199 1593"/>
                <a:gd name="T217" fmla="*/ T216 w 9058"/>
                <a:gd name="T218" fmla="+- 0 3871 3836"/>
                <a:gd name="T219" fmla="*/ 3871 h 3618"/>
                <a:gd name="T220" fmla="+- 0 10124 1593"/>
                <a:gd name="T221" fmla="*/ T220 w 9058"/>
                <a:gd name="T222" fmla="+- 0 3852 3836"/>
                <a:gd name="T223" fmla="*/ 3852 h 3618"/>
                <a:gd name="T224" fmla="+- 0 10045 1593"/>
                <a:gd name="T225" fmla="*/ T224 w 9058"/>
                <a:gd name="T226" fmla="+- 0 3840 3836"/>
                <a:gd name="T227" fmla="*/ 3840 h 3618"/>
                <a:gd name="T228" fmla="+- 0 9964 1593"/>
                <a:gd name="T229" fmla="*/ T228 w 9058"/>
                <a:gd name="T230" fmla="+- 0 3836 3836"/>
                <a:gd name="T231" fmla="*/ 3836 h 3618"/>
                <a:gd name="T232" fmla="+- 0 2290 1593"/>
                <a:gd name="T233" fmla="*/ T232 w 9058"/>
                <a:gd name="T234" fmla="+- 0 3836 3836"/>
                <a:gd name="T235" fmla="*/ 3836 h 3618"/>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 ang="0">
                  <a:pos x="T181" y="T183"/>
                </a:cxn>
                <a:cxn ang="0">
                  <a:pos x="T185" y="T187"/>
                </a:cxn>
                <a:cxn ang="0">
                  <a:pos x="T189" y="T191"/>
                </a:cxn>
                <a:cxn ang="0">
                  <a:pos x="T193" y="T195"/>
                </a:cxn>
                <a:cxn ang="0">
                  <a:pos x="T197" y="T199"/>
                </a:cxn>
                <a:cxn ang="0">
                  <a:pos x="T201" y="T203"/>
                </a:cxn>
                <a:cxn ang="0">
                  <a:pos x="T205" y="T207"/>
                </a:cxn>
                <a:cxn ang="0">
                  <a:pos x="T209" y="T211"/>
                </a:cxn>
                <a:cxn ang="0">
                  <a:pos x="T213" y="T215"/>
                </a:cxn>
                <a:cxn ang="0">
                  <a:pos x="T217" y="T219"/>
                </a:cxn>
                <a:cxn ang="0">
                  <a:pos x="T221" y="T223"/>
                </a:cxn>
                <a:cxn ang="0">
                  <a:pos x="T225" y="T227"/>
                </a:cxn>
                <a:cxn ang="0">
                  <a:pos x="T229" y="T231"/>
                </a:cxn>
                <a:cxn ang="0">
                  <a:pos x="T233" y="T235"/>
                </a:cxn>
              </a:cxnLst>
              <a:rect l="0" t="0" r="r" b="b"/>
              <a:pathLst>
                <a:path w="9058" h="3618">
                  <a:moveTo>
                    <a:pt x="697" y="0"/>
                  </a:moveTo>
                  <a:lnTo>
                    <a:pt x="616" y="4"/>
                  </a:lnTo>
                  <a:lnTo>
                    <a:pt x="538" y="16"/>
                  </a:lnTo>
                  <a:lnTo>
                    <a:pt x="462" y="35"/>
                  </a:lnTo>
                  <a:lnTo>
                    <a:pt x="391" y="61"/>
                  </a:lnTo>
                  <a:lnTo>
                    <a:pt x="324" y="94"/>
                  </a:lnTo>
                  <a:lnTo>
                    <a:pt x="262" y="132"/>
                  </a:lnTo>
                  <a:lnTo>
                    <a:pt x="205" y="176"/>
                  </a:lnTo>
                  <a:lnTo>
                    <a:pt x="154" y="225"/>
                  </a:lnTo>
                  <a:lnTo>
                    <a:pt x="109" y="279"/>
                  </a:lnTo>
                  <a:lnTo>
                    <a:pt x="71" y="337"/>
                  </a:lnTo>
                  <a:lnTo>
                    <a:pt x="41" y="399"/>
                  </a:lnTo>
                  <a:lnTo>
                    <a:pt x="19" y="464"/>
                  </a:lnTo>
                  <a:lnTo>
                    <a:pt x="5" y="532"/>
                  </a:lnTo>
                  <a:lnTo>
                    <a:pt x="0" y="602"/>
                  </a:lnTo>
                  <a:lnTo>
                    <a:pt x="0" y="3014"/>
                  </a:lnTo>
                  <a:lnTo>
                    <a:pt x="5" y="3084"/>
                  </a:lnTo>
                  <a:lnTo>
                    <a:pt x="19" y="3152"/>
                  </a:lnTo>
                  <a:lnTo>
                    <a:pt x="41" y="3217"/>
                  </a:lnTo>
                  <a:lnTo>
                    <a:pt x="71" y="3279"/>
                  </a:lnTo>
                  <a:lnTo>
                    <a:pt x="109" y="3337"/>
                  </a:lnTo>
                  <a:lnTo>
                    <a:pt x="154" y="3391"/>
                  </a:lnTo>
                  <a:lnTo>
                    <a:pt x="205" y="3440"/>
                  </a:lnTo>
                  <a:lnTo>
                    <a:pt x="262" y="3484"/>
                  </a:lnTo>
                  <a:lnTo>
                    <a:pt x="324" y="3523"/>
                  </a:lnTo>
                  <a:lnTo>
                    <a:pt x="391" y="3556"/>
                  </a:lnTo>
                  <a:lnTo>
                    <a:pt x="462" y="3582"/>
                  </a:lnTo>
                  <a:lnTo>
                    <a:pt x="538" y="3601"/>
                  </a:lnTo>
                  <a:lnTo>
                    <a:pt x="616" y="3613"/>
                  </a:lnTo>
                  <a:lnTo>
                    <a:pt x="697" y="3617"/>
                  </a:lnTo>
                  <a:lnTo>
                    <a:pt x="8371" y="3617"/>
                  </a:lnTo>
                  <a:lnTo>
                    <a:pt x="8452" y="3613"/>
                  </a:lnTo>
                  <a:lnTo>
                    <a:pt x="8531" y="3601"/>
                  </a:lnTo>
                  <a:lnTo>
                    <a:pt x="8606" y="3582"/>
                  </a:lnTo>
                  <a:lnTo>
                    <a:pt x="8677" y="3556"/>
                  </a:lnTo>
                  <a:lnTo>
                    <a:pt x="8744" y="3523"/>
                  </a:lnTo>
                  <a:lnTo>
                    <a:pt x="8807" y="3484"/>
                  </a:lnTo>
                  <a:lnTo>
                    <a:pt x="8863" y="3440"/>
                  </a:lnTo>
                  <a:lnTo>
                    <a:pt x="8914" y="3391"/>
                  </a:lnTo>
                  <a:lnTo>
                    <a:pt x="8959" y="3337"/>
                  </a:lnTo>
                  <a:lnTo>
                    <a:pt x="8997" y="3279"/>
                  </a:lnTo>
                  <a:lnTo>
                    <a:pt x="9027" y="3217"/>
                  </a:lnTo>
                  <a:lnTo>
                    <a:pt x="9049" y="3152"/>
                  </a:lnTo>
                  <a:lnTo>
                    <a:pt x="9058" y="3108"/>
                  </a:lnTo>
                  <a:moveTo>
                    <a:pt x="9058" y="508"/>
                  </a:moveTo>
                  <a:lnTo>
                    <a:pt x="9049" y="464"/>
                  </a:lnTo>
                  <a:lnTo>
                    <a:pt x="9027" y="399"/>
                  </a:lnTo>
                  <a:lnTo>
                    <a:pt x="8997" y="337"/>
                  </a:lnTo>
                  <a:lnTo>
                    <a:pt x="8959" y="279"/>
                  </a:lnTo>
                  <a:lnTo>
                    <a:pt x="8914" y="225"/>
                  </a:lnTo>
                  <a:lnTo>
                    <a:pt x="8863" y="176"/>
                  </a:lnTo>
                  <a:lnTo>
                    <a:pt x="8807" y="132"/>
                  </a:lnTo>
                  <a:lnTo>
                    <a:pt x="8744" y="94"/>
                  </a:lnTo>
                  <a:lnTo>
                    <a:pt x="8677" y="61"/>
                  </a:lnTo>
                  <a:lnTo>
                    <a:pt x="8606" y="35"/>
                  </a:lnTo>
                  <a:lnTo>
                    <a:pt x="8531" y="16"/>
                  </a:lnTo>
                  <a:lnTo>
                    <a:pt x="8452" y="4"/>
                  </a:lnTo>
                  <a:lnTo>
                    <a:pt x="8371" y="0"/>
                  </a:lnTo>
                  <a:lnTo>
                    <a:pt x="697" y="0"/>
                  </a:lnTo>
                </a:path>
              </a:pathLst>
            </a:custGeom>
            <a:noFill/>
            <a:ln w="9412">
              <a:solidFill>
                <a:srgbClr val="00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 name="Text Box 5">
              <a:extLst>
                <a:ext uri="{FF2B5EF4-FFF2-40B4-BE49-F238E27FC236}">
                  <a16:creationId xmlns:a16="http://schemas.microsoft.com/office/drawing/2014/main" xmlns="" id="{284F6BE7-E98F-7676-B5AB-9AE052B909A3}"/>
                </a:ext>
              </a:extLst>
            </p:cNvPr>
            <p:cNvSpPr txBox="1">
              <a:spLocks noChangeArrowheads="1"/>
            </p:cNvSpPr>
            <p:nvPr/>
          </p:nvSpPr>
          <p:spPr bwMode="auto">
            <a:xfrm>
              <a:off x="2406" y="803"/>
              <a:ext cx="9072" cy="3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2898775" lvl="0" indent="0" algn="r" defTabSz="914400" rtl="0" eaLnBrk="0" fontAlgn="base" latinLnBrk="0" hangingPunct="0">
                <a:lnSpc>
                  <a:spcPct val="100000"/>
                </a:lnSpc>
                <a:spcBef>
                  <a:spcPts val="1275"/>
                </a:spcBef>
                <a:spcAft>
                  <a:spcPts val="800"/>
                </a:spcAft>
                <a:buClrTx/>
                <a:buSzTx/>
                <a:buFontTx/>
                <a:buNone/>
                <a:tabLst/>
              </a:pPr>
              <a:r>
                <a:rPr kumimoji="0" lang="it-IT" altLang="it-IT" sz="2300" b="1" i="0" u="none" strike="noStrike" cap="none" normalizeH="0" baseline="0" dirty="0">
                  <a:ln>
                    <a:noFill/>
                  </a:ln>
                  <a:solidFill>
                    <a:srgbClr val="002060"/>
                  </a:solidFill>
                  <a:effectLst/>
                  <a:latin typeface="Calibri" panose="020F0502020204030204" pitchFamily="34" charset="0"/>
                </a:rPr>
                <a:t>LAVORAZIONE PRATICA</a:t>
              </a:r>
              <a:endParaRPr kumimoji="0" lang="it-IT" altLang="it-IT" sz="2300" b="1" i="0" u="none" strike="noStrike" cap="none" normalizeH="0" baseline="0" dirty="0">
                <a:ln>
                  <a:noFill/>
                </a:ln>
                <a:solidFill>
                  <a:schemeClr val="tx1"/>
                </a:solidFill>
                <a:effectLst/>
                <a:latin typeface="Calibri" panose="020F0502020204030204" pitchFamily="34" charset="0"/>
              </a:endParaRPr>
            </a:p>
            <a:p>
              <a:pPr marL="0" marR="549275" lvl="0" indent="0" algn="l" defTabSz="914400" rtl="0" eaLnBrk="0" fontAlgn="base" latinLnBrk="0" hangingPunct="0">
                <a:lnSpc>
                  <a:spcPct val="100000"/>
                </a:lnSpc>
                <a:spcBef>
                  <a:spcPts val="1388"/>
                </a:spcBef>
                <a:spcAft>
                  <a:spcPct val="0"/>
                </a:spcAft>
                <a:buClr>
                  <a:srgbClr val="002060"/>
                </a:buClr>
                <a:buSzTx/>
                <a:buFont typeface="Symbol" panose="05050102010706020507" pitchFamily="18" charset="2"/>
                <a:buChar char="·"/>
                <a:tabLst/>
              </a:pPr>
              <a:r>
                <a:rPr kumimoji="0" lang="it-IT" altLang="it-IT" sz="1300" b="1" i="0" u="none" strike="noStrike" cap="none" normalizeH="0" baseline="0" dirty="0">
                  <a:ln>
                    <a:noFill/>
                  </a:ln>
                  <a:solidFill>
                    <a:srgbClr val="002060"/>
                  </a:solidFill>
                  <a:effectLst/>
                  <a:latin typeface="Calibri" panose="020F0502020204030204" pitchFamily="34" charset="0"/>
                </a:rPr>
                <a:t>Analisi dei documenti prodotti da parte dell’Ufficio e dei consulenti</a:t>
              </a:r>
              <a:endParaRPr kumimoji="0" lang="it-IT" altLang="it-IT" sz="1300" b="1" i="0" u="none" strike="noStrike" cap="none" normalizeH="0" baseline="0" dirty="0">
                <a:ln>
                  <a:noFill/>
                </a:ln>
                <a:solidFill>
                  <a:schemeClr val="tx1"/>
                </a:solidFill>
                <a:effectLst/>
                <a:latin typeface="Calibri" panose="020F0502020204030204" pitchFamily="34" charset="0"/>
              </a:endParaRPr>
            </a:p>
            <a:p>
              <a:pPr marL="0" marR="554038" lvl="0" indent="0" algn="l" defTabSz="914400" rtl="0" eaLnBrk="0" fontAlgn="base" latinLnBrk="0" hangingPunct="0">
                <a:lnSpc>
                  <a:spcPct val="100000"/>
                </a:lnSpc>
                <a:spcBef>
                  <a:spcPts val="25"/>
                </a:spcBef>
                <a:spcAft>
                  <a:spcPct val="0"/>
                </a:spcAft>
                <a:buClr>
                  <a:srgbClr val="002060"/>
                </a:buClr>
                <a:buSzTx/>
                <a:buFont typeface="Symbol" panose="05050102010706020507" pitchFamily="18" charset="2"/>
                <a:buChar char="·"/>
                <a:tabLst/>
              </a:pPr>
              <a:r>
                <a:rPr kumimoji="0" lang="it-IT" altLang="it-IT" sz="1300" b="1" i="0" u="none" strike="noStrike" cap="none" normalizeH="0" baseline="0" dirty="0">
                  <a:ln>
                    <a:noFill/>
                  </a:ln>
                  <a:solidFill>
                    <a:srgbClr val="002060"/>
                  </a:solidFill>
                  <a:effectLst/>
                  <a:latin typeface="Calibri" panose="020F0502020204030204" pitchFamily="34" charset="0"/>
                </a:rPr>
                <a:t>Raccolta di eventuali pareri e/o consensi da parte degli organismi di curia</a:t>
              </a:r>
              <a:endParaRPr kumimoji="0" lang="it-IT" altLang="it-IT" sz="1300" b="1" i="0" u="none" strike="noStrike" cap="none" normalizeH="0" baseline="0" dirty="0">
                <a:ln>
                  <a:noFill/>
                </a:ln>
                <a:solidFill>
                  <a:schemeClr val="tx1"/>
                </a:solidFill>
                <a:effectLst/>
                <a:latin typeface="Calibri" panose="020F0502020204030204" pitchFamily="34" charset="0"/>
              </a:endParaRPr>
            </a:p>
            <a:p>
              <a:pPr marL="0" marR="547688" lvl="0" indent="0" algn="l" defTabSz="914400" rtl="0" eaLnBrk="0" fontAlgn="base" latinLnBrk="0" hangingPunct="0">
                <a:lnSpc>
                  <a:spcPct val="100000"/>
                </a:lnSpc>
                <a:spcBef>
                  <a:spcPts val="50"/>
                </a:spcBef>
                <a:spcAft>
                  <a:spcPct val="0"/>
                </a:spcAft>
                <a:buClr>
                  <a:srgbClr val="002060"/>
                </a:buClr>
                <a:buSzTx/>
                <a:buFont typeface="Symbol" panose="05050102010706020507" pitchFamily="18" charset="2"/>
                <a:buChar char="·"/>
                <a:tabLst/>
              </a:pPr>
              <a:r>
                <a:rPr kumimoji="0" lang="it-IT" altLang="it-IT" sz="1300" b="1" i="0" u="none" strike="noStrike" cap="none" normalizeH="0" baseline="0" dirty="0">
                  <a:ln>
                    <a:noFill/>
                  </a:ln>
                  <a:solidFill>
                    <a:srgbClr val="002060"/>
                  </a:solidFill>
                  <a:effectLst/>
                  <a:latin typeface="Calibri" panose="020F0502020204030204" pitchFamily="34" charset="0"/>
                </a:rPr>
                <a:t>Raccolta di eventuali pareri e/o consensi da parte della Santa Sede</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grpSp>
      <p:grpSp>
        <p:nvGrpSpPr>
          <p:cNvPr id="10" name="Group 6">
            <a:extLst>
              <a:ext uri="{FF2B5EF4-FFF2-40B4-BE49-F238E27FC236}">
                <a16:creationId xmlns:a16="http://schemas.microsoft.com/office/drawing/2014/main" xmlns="" id="{93A54DE4-0F98-C360-A54E-E5DBCEC438CF}"/>
              </a:ext>
            </a:extLst>
          </p:cNvPr>
          <p:cNvGrpSpPr>
            <a:grpSpLocks/>
          </p:cNvGrpSpPr>
          <p:nvPr/>
        </p:nvGrpSpPr>
        <p:grpSpPr bwMode="auto">
          <a:xfrm>
            <a:off x="6414663" y="4035024"/>
            <a:ext cx="5132346" cy="2218565"/>
            <a:chOff x="1639" y="6630"/>
            <a:chExt cx="9621" cy="3114"/>
          </a:xfrm>
        </p:grpSpPr>
        <p:sp>
          <p:nvSpPr>
            <p:cNvPr id="11" name="Freeform 7">
              <a:extLst>
                <a:ext uri="{FF2B5EF4-FFF2-40B4-BE49-F238E27FC236}">
                  <a16:creationId xmlns:a16="http://schemas.microsoft.com/office/drawing/2014/main" xmlns="" id="{62D48EAB-747C-BA46-AEDF-161DA5D85645}"/>
                </a:ext>
              </a:extLst>
            </p:cNvPr>
            <p:cNvSpPr>
              <a:spLocks/>
            </p:cNvSpPr>
            <p:nvPr/>
          </p:nvSpPr>
          <p:spPr bwMode="auto">
            <a:xfrm>
              <a:off x="1639" y="6657"/>
              <a:ext cx="9015" cy="2727"/>
            </a:xfrm>
            <a:custGeom>
              <a:avLst/>
              <a:gdLst>
                <a:gd name="T0" fmla="+- 0 10202 1639"/>
                <a:gd name="T1" fmla="*/ T0 w 9015"/>
                <a:gd name="T2" fmla="+- 0 10478 7751"/>
                <a:gd name="T3" fmla="*/ 10478 h 2727"/>
                <a:gd name="T4" fmla="+- 0 2095 1639"/>
                <a:gd name="T5" fmla="*/ T4 w 9015"/>
                <a:gd name="T6" fmla="+- 0 10478 7751"/>
                <a:gd name="T7" fmla="*/ 10478 h 2727"/>
                <a:gd name="T8" fmla="+- 0 2022 1639"/>
                <a:gd name="T9" fmla="*/ T8 w 9015"/>
                <a:gd name="T10" fmla="+- 0 10472 7751"/>
                <a:gd name="T11" fmla="*/ 10472 h 2727"/>
                <a:gd name="T12" fmla="+- 0 1952 1639"/>
                <a:gd name="T13" fmla="*/ T12 w 9015"/>
                <a:gd name="T14" fmla="+- 0 10455 7751"/>
                <a:gd name="T15" fmla="*/ 10455 h 2727"/>
                <a:gd name="T16" fmla="+- 0 1886 1639"/>
                <a:gd name="T17" fmla="*/ T16 w 9015"/>
                <a:gd name="T18" fmla="+- 0 10427 7751"/>
                <a:gd name="T19" fmla="*/ 10427 h 2727"/>
                <a:gd name="T20" fmla="+- 0 1827 1639"/>
                <a:gd name="T21" fmla="*/ T20 w 9015"/>
                <a:gd name="T22" fmla="+- 0 10390 7751"/>
                <a:gd name="T23" fmla="*/ 10390 h 2727"/>
                <a:gd name="T24" fmla="+- 0 1773 1639"/>
                <a:gd name="T25" fmla="*/ T24 w 9015"/>
                <a:gd name="T26" fmla="+- 0 10345 7751"/>
                <a:gd name="T27" fmla="*/ 10345 h 2727"/>
                <a:gd name="T28" fmla="+- 0 1728 1639"/>
                <a:gd name="T29" fmla="*/ T28 w 9015"/>
                <a:gd name="T30" fmla="+- 0 10292 7751"/>
                <a:gd name="T31" fmla="*/ 10292 h 2727"/>
                <a:gd name="T32" fmla="+- 0 1690 1639"/>
                <a:gd name="T33" fmla="*/ T32 w 9015"/>
                <a:gd name="T34" fmla="+- 0 10232 7751"/>
                <a:gd name="T35" fmla="*/ 10232 h 2727"/>
                <a:gd name="T36" fmla="+- 0 1662 1639"/>
                <a:gd name="T37" fmla="*/ T36 w 9015"/>
                <a:gd name="T38" fmla="+- 0 10167 7751"/>
                <a:gd name="T39" fmla="*/ 10167 h 2727"/>
                <a:gd name="T40" fmla="+- 0 1645 1639"/>
                <a:gd name="T41" fmla="*/ T40 w 9015"/>
                <a:gd name="T42" fmla="+- 0 10096 7751"/>
                <a:gd name="T43" fmla="*/ 10096 h 2727"/>
                <a:gd name="T44" fmla="+- 0 1639 1639"/>
                <a:gd name="T45" fmla="*/ T44 w 9015"/>
                <a:gd name="T46" fmla="+- 0 10022 7751"/>
                <a:gd name="T47" fmla="*/ 10022 h 2727"/>
                <a:gd name="T48" fmla="+- 0 1639 1639"/>
                <a:gd name="T49" fmla="*/ T48 w 9015"/>
                <a:gd name="T50" fmla="+- 0 8207 7751"/>
                <a:gd name="T51" fmla="*/ 8207 h 2727"/>
                <a:gd name="T52" fmla="+- 0 1645 1639"/>
                <a:gd name="T53" fmla="*/ T52 w 9015"/>
                <a:gd name="T54" fmla="+- 0 8133 7751"/>
                <a:gd name="T55" fmla="*/ 8133 h 2727"/>
                <a:gd name="T56" fmla="+- 0 1662 1639"/>
                <a:gd name="T57" fmla="*/ T56 w 9015"/>
                <a:gd name="T58" fmla="+- 0 8062 7751"/>
                <a:gd name="T59" fmla="*/ 8062 h 2727"/>
                <a:gd name="T60" fmla="+- 0 1690 1639"/>
                <a:gd name="T61" fmla="*/ T60 w 9015"/>
                <a:gd name="T62" fmla="+- 0 7997 7751"/>
                <a:gd name="T63" fmla="*/ 7997 h 2727"/>
                <a:gd name="T64" fmla="+- 0 1728 1639"/>
                <a:gd name="T65" fmla="*/ T64 w 9015"/>
                <a:gd name="T66" fmla="+- 0 7937 7751"/>
                <a:gd name="T67" fmla="*/ 7937 h 2727"/>
                <a:gd name="T68" fmla="+- 0 1773 1639"/>
                <a:gd name="T69" fmla="*/ T68 w 9015"/>
                <a:gd name="T70" fmla="+- 0 7884 7751"/>
                <a:gd name="T71" fmla="*/ 7884 h 2727"/>
                <a:gd name="T72" fmla="+- 0 1827 1639"/>
                <a:gd name="T73" fmla="*/ T72 w 9015"/>
                <a:gd name="T74" fmla="+- 0 7838 7751"/>
                <a:gd name="T75" fmla="*/ 7838 h 2727"/>
                <a:gd name="T76" fmla="+- 0 1886 1639"/>
                <a:gd name="T77" fmla="*/ T76 w 9015"/>
                <a:gd name="T78" fmla="+- 0 7802 7751"/>
                <a:gd name="T79" fmla="*/ 7802 h 2727"/>
                <a:gd name="T80" fmla="+- 0 1952 1639"/>
                <a:gd name="T81" fmla="*/ T80 w 9015"/>
                <a:gd name="T82" fmla="+- 0 7774 7751"/>
                <a:gd name="T83" fmla="*/ 7774 h 2727"/>
                <a:gd name="T84" fmla="+- 0 2022 1639"/>
                <a:gd name="T85" fmla="*/ T84 w 9015"/>
                <a:gd name="T86" fmla="+- 0 7757 7751"/>
                <a:gd name="T87" fmla="*/ 7757 h 2727"/>
                <a:gd name="T88" fmla="+- 0 2095 1639"/>
                <a:gd name="T89" fmla="*/ T88 w 9015"/>
                <a:gd name="T90" fmla="+- 0 7751 7751"/>
                <a:gd name="T91" fmla="*/ 7751 h 2727"/>
                <a:gd name="T92" fmla="+- 0 10202 1639"/>
                <a:gd name="T93" fmla="*/ T92 w 9015"/>
                <a:gd name="T94" fmla="+- 0 7751 7751"/>
                <a:gd name="T95" fmla="*/ 7751 h 2727"/>
                <a:gd name="T96" fmla="+- 0 10275 1639"/>
                <a:gd name="T97" fmla="*/ T96 w 9015"/>
                <a:gd name="T98" fmla="+- 0 7757 7751"/>
                <a:gd name="T99" fmla="*/ 7757 h 2727"/>
                <a:gd name="T100" fmla="+- 0 10345 1639"/>
                <a:gd name="T101" fmla="*/ T100 w 9015"/>
                <a:gd name="T102" fmla="+- 0 7774 7751"/>
                <a:gd name="T103" fmla="*/ 7774 h 2727"/>
                <a:gd name="T104" fmla="+- 0 10410 1639"/>
                <a:gd name="T105" fmla="*/ T104 w 9015"/>
                <a:gd name="T106" fmla="+- 0 7802 7751"/>
                <a:gd name="T107" fmla="*/ 7802 h 2727"/>
                <a:gd name="T108" fmla="+- 0 10469 1639"/>
                <a:gd name="T109" fmla="*/ T108 w 9015"/>
                <a:gd name="T110" fmla="+- 0 7838 7751"/>
                <a:gd name="T111" fmla="*/ 7838 h 2727"/>
                <a:gd name="T112" fmla="+- 0 10521 1639"/>
                <a:gd name="T113" fmla="*/ T112 w 9015"/>
                <a:gd name="T114" fmla="+- 0 7884 7751"/>
                <a:gd name="T115" fmla="*/ 7884 h 2727"/>
                <a:gd name="T116" fmla="+- 0 10566 1639"/>
                <a:gd name="T117" fmla="*/ T116 w 9015"/>
                <a:gd name="T118" fmla="+- 0 7937 7751"/>
                <a:gd name="T119" fmla="*/ 7937 h 2727"/>
                <a:gd name="T120" fmla="+- 0 10603 1639"/>
                <a:gd name="T121" fmla="*/ T120 w 9015"/>
                <a:gd name="T122" fmla="+- 0 7997 7751"/>
                <a:gd name="T123" fmla="*/ 7997 h 2727"/>
                <a:gd name="T124" fmla="+- 0 10630 1639"/>
                <a:gd name="T125" fmla="*/ T124 w 9015"/>
                <a:gd name="T126" fmla="+- 0 8062 7751"/>
                <a:gd name="T127" fmla="*/ 8062 h 2727"/>
                <a:gd name="T128" fmla="+- 0 10648 1639"/>
                <a:gd name="T129" fmla="*/ T128 w 9015"/>
                <a:gd name="T130" fmla="+- 0 8133 7751"/>
                <a:gd name="T131" fmla="*/ 8133 h 2727"/>
                <a:gd name="T132" fmla="+- 0 10653 1639"/>
                <a:gd name="T133" fmla="*/ T132 w 9015"/>
                <a:gd name="T134" fmla="+- 0 8207 7751"/>
                <a:gd name="T135" fmla="*/ 8207 h 2727"/>
                <a:gd name="T136" fmla="+- 0 10653 1639"/>
                <a:gd name="T137" fmla="*/ T136 w 9015"/>
                <a:gd name="T138" fmla="+- 0 10022 7751"/>
                <a:gd name="T139" fmla="*/ 10022 h 2727"/>
                <a:gd name="T140" fmla="+- 0 10648 1639"/>
                <a:gd name="T141" fmla="*/ T140 w 9015"/>
                <a:gd name="T142" fmla="+- 0 10096 7751"/>
                <a:gd name="T143" fmla="*/ 10096 h 2727"/>
                <a:gd name="T144" fmla="+- 0 10630 1639"/>
                <a:gd name="T145" fmla="*/ T144 w 9015"/>
                <a:gd name="T146" fmla="+- 0 10167 7751"/>
                <a:gd name="T147" fmla="*/ 10167 h 2727"/>
                <a:gd name="T148" fmla="+- 0 10603 1639"/>
                <a:gd name="T149" fmla="*/ T148 w 9015"/>
                <a:gd name="T150" fmla="+- 0 10232 7751"/>
                <a:gd name="T151" fmla="*/ 10232 h 2727"/>
                <a:gd name="T152" fmla="+- 0 10566 1639"/>
                <a:gd name="T153" fmla="*/ T152 w 9015"/>
                <a:gd name="T154" fmla="+- 0 10292 7751"/>
                <a:gd name="T155" fmla="*/ 10292 h 2727"/>
                <a:gd name="T156" fmla="+- 0 10521 1639"/>
                <a:gd name="T157" fmla="*/ T156 w 9015"/>
                <a:gd name="T158" fmla="+- 0 10345 7751"/>
                <a:gd name="T159" fmla="*/ 10345 h 2727"/>
                <a:gd name="T160" fmla="+- 0 10469 1639"/>
                <a:gd name="T161" fmla="*/ T160 w 9015"/>
                <a:gd name="T162" fmla="+- 0 10390 7751"/>
                <a:gd name="T163" fmla="*/ 10390 h 2727"/>
                <a:gd name="T164" fmla="+- 0 10410 1639"/>
                <a:gd name="T165" fmla="*/ T164 w 9015"/>
                <a:gd name="T166" fmla="+- 0 10427 7751"/>
                <a:gd name="T167" fmla="*/ 10427 h 2727"/>
                <a:gd name="T168" fmla="+- 0 10345 1639"/>
                <a:gd name="T169" fmla="*/ T168 w 9015"/>
                <a:gd name="T170" fmla="+- 0 10455 7751"/>
                <a:gd name="T171" fmla="*/ 10455 h 2727"/>
                <a:gd name="T172" fmla="+- 0 10275 1639"/>
                <a:gd name="T173" fmla="*/ T172 w 9015"/>
                <a:gd name="T174" fmla="+- 0 10472 7751"/>
                <a:gd name="T175" fmla="*/ 10472 h 2727"/>
                <a:gd name="T176" fmla="+- 0 10202 1639"/>
                <a:gd name="T177" fmla="*/ T176 w 9015"/>
                <a:gd name="T178" fmla="+- 0 10478 7751"/>
                <a:gd name="T179" fmla="*/ 10478 h 27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Lst>
              <a:rect l="0" t="0" r="r" b="b"/>
              <a:pathLst>
                <a:path w="9015" h="2727">
                  <a:moveTo>
                    <a:pt x="8563" y="2727"/>
                  </a:moveTo>
                  <a:lnTo>
                    <a:pt x="456" y="2727"/>
                  </a:lnTo>
                  <a:lnTo>
                    <a:pt x="383" y="2721"/>
                  </a:lnTo>
                  <a:lnTo>
                    <a:pt x="313" y="2704"/>
                  </a:lnTo>
                  <a:lnTo>
                    <a:pt x="247" y="2676"/>
                  </a:lnTo>
                  <a:lnTo>
                    <a:pt x="188" y="2639"/>
                  </a:lnTo>
                  <a:lnTo>
                    <a:pt x="134" y="2594"/>
                  </a:lnTo>
                  <a:lnTo>
                    <a:pt x="89" y="2541"/>
                  </a:lnTo>
                  <a:lnTo>
                    <a:pt x="51" y="2481"/>
                  </a:lnTo>
                  <a:lnTo>
                    <a:pt x="23" y="2416"/>
                  </a:lnTo>
                  <a:lnTo>
                    <a:pt x="6" y="2345"/>
                  </a:lnTo>
                  <a:lnTo>
                    <a:pt x="0" y="2271"/>
                  </a:lnTo>
                  <a:lnTo>
                    <a:pt x="0" y="456"/>
                  </a:lnTo>
                  <a:lnTo>
                    <a:pt x="6" y="382"/>
                  </a:lnTo>
                  <a:lnTo>
                    <a:pt x="23" y="311"/>
                  </a:lnTo>
                  <a:lnTo>
                    <a:pt x="51" y="246"/>
                  </a:lnTo>
                  <a:lnTo>
                    <a:pt x="89" y="186"/>
                  </a:lnTo>
                  <a:lnTo>
                    <a:pt x="134" y="133"/>
                  </a:lnTo>
                  <a:lnTo>
                    <a:pt x="188" y="87"/>
                  </a:lnTo>
                  <a:lnTo>
                    <a:pt x="247" y="51"/>
                  </a:lnTo>
                  <a:lnTo>
                    <a:pt x="313" y="23"/>
                  </a:lnTo>
                  <a:lnTo>
                    <a:pt x="383" y="6"/>
                  </a:lnTo>
                  <a:lnTo>
                    <a:pt x="456" y="0"/>
                  </a:lnTo>
                  <a:lnTo>
                    <a:pt x="8563" y="0"/>
                  </a:lnTo>
                  <a:lnTo>
                    <a:pt x="8636" y="6"/>
                  </a:lnTo>
                  <a:lnTo>
                    <a:pt x="8706" y="23"/>
                  </a:lnTo>
                  <a:lnTo>
                    <a:pt x="8771" y="51"/>
                  </a:lnTo>
                  <a:lnTo>
                    <a:pt x="8830" y="87"/>
                  </a:lnTo>
                  <a:lnTo>
                    <a:pt x="8882" y="133"/>
                  </a:lnTo>
                  <a:lnTo>
                    <a:pt x="8927" y="186"/>
                  </a:lnTo>
                  <a:lnTo>
                    <a:pt x="8964" y="246"/>
                  </a:lnTo>
                  <a:lnTo>
                    <a:pt x="8991" y="311"/>
                  </a:lnTo>
                  <a:lnTo>
                    <a:pt x="9009" y="382"/>
                  </a:lnTo>
                  <a:lnTo>
                    <a:pt x="9014" y="456"/>
                  </a:lnTo>
                  <a:lnTo>
                    <a:pt x="9014" y="2271"/>
                  </a:lnTo>
                  <a:lnTo>
                    <a:pt x="9009" y="2345"/>
                  </a:lnTo>
                  <a:lnTo>
                    <a:pt x="8991" y="2416"/>
                  </a:lnTo>
                  <a:lnTo>
                    <a:pt x="8964" y="2481"/>
                  </a:lnTo>
                  <a:lnTo>
                    <a:pt x="8927" y="2541"/>
                  </a:lnTo>
                  <a:lnTo>
                    <a:pt x="8882" y="2594"/>
                  </a:lnTo>
                  <a:lnTo>
                    <a:pt x="8830" y="2639"/>
                  </a:lnTo>
                  <a:lnTo>
                    <a:pt x="8771" y="2676"/>
                  </a:lnTo>
                  <a:lnTo>
                    <a:pt x="8706" y="2704"/>
                  </a:lnTo>
                  <a:lnTo>
                    <a:pt x="8636" y="2721"/>
                  </a:lnTo>
                  <a:lnTo>
                    <a:pt x="8563" y="2727"/>
                  </a:lnTo>
                  <a:close/>
                </a:path>
              </a:pathLst>
            </a:custGeom>
            <a:solidFill>
              <a:srgbClr val="8DB3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2" name="Freeform 8">
              <a:extLst>
                <a:ext uri="{FF2B5EF4-FFF2-40B4-BE49-F238E27FC236}">
                  <a16:creationId xmlns:a16="http://schemas.microsoft.com/office/drawing/2014/main" xmlns="" id="{6F72A36E-D313-7383-2D90-15A3112781C6}"/>
                </a:ext>
              </a:extLst>
            </p:cNvPr>
            <p:cNvSpPr>
              <a:spLocks/>
            </p:cNvSpPr>
            <p:nvPr/>
          </p:nvSpPr>
          <p:spPr bwMode="auto">
            <a:xfrm>
              <a:off x="1639" y="6630"/>
              <a:ext cx="9015" cy="2727"/>
            </a:xfrm>
            <a:custGeom>
              <a:avLst/>
              <a:gdLst>
                <a:gd name="T0" fmla="+- 0 2095 1639"/>
                <a:gd name="T1" fmla="*/ T0 w 9015"/>
                <a:gd name="T2" fmla="+- 0 7751 7751"/>
                <a:gd name="T3" fmla="*/ 7751 h 2727"/>
                <a:gd name="T4" fmla="+- 0 2022 1639"/>
                <a:gd name="T5" fmla="*/ T4 w 9015"/>
                <a:gd name="T6" fmla="+- 0 7757 7751"/>
                <a:gd name="T7" fmla="*/ 7757 h 2727"/>
                <a:gd name="T8" fmla="+- 0 1952 1639"/>
                <a:gd name="T9" fmla="*/ T8 w 9015"/>
                <a:gd name="T10" fmla="+- 0 7774 7751"/>
                <a:gd name="T11" fmla="*/ 7774 h 2727"/>
                <a:gd name="T12" fmla="+- 0 1886 1639"/>
                <a:gd name="T13" fmla="*/ T12 w 9015"/>
                <a:gd name="T14" fmla="+- 0 7802 7751"/>
                <a:gd name="T15" fmla="*/ 7802 h 2727"/>
                <a:gd name="T16" fmla="+- 0 1827 1639"/>
                <a:gd name="T17" fmla="*/ T16 w 9015"/>
                <a:gd name="T18" fmla="+- 0 7838 7751"/>
                <a:gd name="T19" fmla="*/ 7838 h 2727"/>
                <a:gd name="T20" fmla="+- 0 1773 1639"/>
                <a:gd name="T21" fmla="*/ T20 w 9015"/>
                <a:gd name="T22" fmla="+- 0 7884 7751"/>
                <a:gd name="T23" fmla="*/ 7884 h 2727"/>
                <a:gd name="T24" fmla="+- 0 1728 1639"/>
                <a:gd name="T25" fmla="*/ T24 w 9015"/>
                <a:gd name="T26" fmla="+- 0 7937 7751"/>
                <a:gd name="T27" fmla="*/ 7937 h 2727"/>
                <a:gd name="T28" fmla="+- 0 1690 1639"/>
                <a:gd name="T29" fmla="*/ T28 w 9015"/>
                <a:gd name="T30" fmla="+- 0 7997 7751"/>
                <a:gd name="T31" fmla="*/ 7997 h 2727"/>
                <a:gd name="T32" fmla="+- 0 1662 1639"/>
                <a:gd name="T33" fmla="*/ T32 w 9015"/>
                <a:gd name="T34" fmla="+- 0 8062 7751"/>
                <a:gd name="T35" fmla="*/ 8062 h 2727"/>
                <a:gd name="T36" fmla="+- 0 1645 1639"/>
                <a:gd name="T37" fmla="*/ T36 w 9015"/>
                <a:gd name="T38" fmla="+- 0 8133 7751"/>
                <a:gd name="T39" fmla="*/ 8133 h 2727"/>
                <a:gd name="T40" fmla="+- 0 1639 1639"/>
                <a:gd name="T41" fmla="*/ T40 w 9015"/>
                <a:gd name="T42" fmla="+- 0 8207 7751"/>
                <a:gd name="T43" fmla="*/ 8207 h 2727"/>
                <a:gd name="T44" fmla="+- 0 1639 1639"/>
                <a:gd name="T45" fmla="*/ T44 w 9015"/>
                <a:gd name="T46" fmla="+- 0 10022 7751"/>
                <a:gd name="T47" fmla="*/ 10022 h 2727"/>
                <a:gd name="T48" fmla="+- 0 1645 1639"/>
                <a:gd name="T49" fmla="*/ T48 w 9015"/>
                <a:gd name="T50" fmla="+- 0 10096 7751"/>
                <a:gd name="T51" fmla="*/ 10096 h 2727"/>
                <a:gd name="T52" fmla="+- 0 1662 1639"/>
                <a:gd name="T53" fmla="*/ T52 w 9015"/>
                <a:gd name="T54" fmla="+- 0 10167 7751"/>
                <a:gd name="T55" fmla="*/ 10167 h 2727"/>
                <a:gd name="T56" fmla="+- 0 1690 1639"/>
                <a:gd name="T57" fmla="*/ T56 w 9015"/>
                <a:gd name="T58" fmla="+- 0 10232 7751"/>
                <a:gd name="T59" fmla="*/ 10232 h 2727"/>
                <a:gd name="T60" fmla="+- 0 1728 1639"/>
                <a:gd name="T61" fmla="*/ T60 w 9015"/>
                <a:gd name="T62" fmla="+- 0 10292 7751"/>
                <a:gd name="T63" fmla="*/ 10292 h 2727"/>
                <a:gd name="T64" fmla="+- 0 1773 1639"/>
                <a:gd name="T65" fmla="*/ T64 w 9015"/>
                <a:gd name="T66" fmla="+- 0 10345 7751"/>
                <a:gd name="T67" fmla="*/ 10345 h 2727"/>
                <a:gd name="T68" fmla="+- 0 1827 1639"/>
                <a:gd name="T69" fmla="*/ T68 w 9015"/>
                <a:gd name="T70" fmla="+- 0 10390 7751"/>
                <a:gd name="T71" fmla="*/ 10390 h 2727"/>
                <a:gd name="T72" fmla="+- 0 1886 1639"/>
                <a:gd name="T73" fmla="*/ T72 w 9015"/>
                <a:gd name="T74" fmla="+- 0 10427 7751"/>
                <a:gd name="T75" fmla="*/ 10427 h 2727"/>
                <a:gd name="T76" fmla="+- 0 1952 1639"/>
                <a:gd name="T77" fmla="*/ T76 w 9015"/>
                <a:gd name="T78" fmla="+- 0 10455 7751"/>
                <a:gd name="T79" fmla="*/ 10455 h 2727"/>
                <a:gd name="T80" fmla="+- 0 2022 1639"/>
                <a:gd name="T81" fmla="*/ T80 w 9015"/>
                <a:gd name="T82" fmla="+- 0 10472 7751"/>
                <a:gd name="T83" fmla="*/ 10472 h 2727"/>
                <a:gd name="T84" fmla="+- 0 2095 1639"/>
                <a:gd name="T85" fmla="*/ T84 w 9015"/>
                <a:gd name="T86" fmla="+- 0 10478 7751"/>
                <a:gd name="T87" fmla="*/ 10478 h 2727"/>
                <a:gd name="T88" fmla="+- 0 10202 1639"/>
                <a:gd name="T89" fmla="*/ T88 w 9015"/>
                <a:gd name="T90" fmla="+- 0 10478 7751"/>
                <a:gd name="T91" fmla="*/ 10478 h 2727"/>
                <a:gd name="T92" fmla="+- 0 10275 1639"/>
                <a:gd name="T93" fmla="*/ T92 w 9015"/>
                <a:gd name="T94" fmla="+- 0 10472 7751"/>
                <a:gd name="T95" fmla="*/ 10472 h 2727"/>
                <a:gd name="T96" fmla="+- 0 10345 1639"/>
                <a:gd name="T97" fmla="*/ T96 w 9015"/>
                <a:gd name="T98" fmla="+- 0 10455 7751"/>
                <a:gd name="T99" fmla="*/ 10455 h 2727"/>
                <a:gd name="T100" fmla="+- 0 10410 1639"/>
                <a:gd name="T101" fmla="*/ T100 w 9015"/>
                <a:gd name="T102" fmla="+- 0 10427 7751"/>
                <a:gd name="T103" fmla="*/ 10427 h 2727"/>
                <a:gd name="T104" fmla="+- 0 10469 1639"/>
                <a:gd name="T105" fmla="*/ T104 w 9015"/>
                <a:gd name="T106" fmla="+- 0 10390 7751"/>
                <a:gd name="T107" fmla="*/ 10390 h 2727"/>
                <a:gd name="T108" fmla="+- 0 10521 1639"/>
                <a:gd name="T109" fmla="*/ T108 w 9015"/>
                <a:gd name="T110" fmla="+- 0 10345 7751"/>
                <a:gd name="T111" fmla="*/ 10345 h 2727"/>
                <a:gd name="T112" fmla="+- 0 10566 1639"/>
                <a:gd name="T113" fmla="*/ T112 w 9015"/>
                <a:gd name="T114" fmla="+- 0 10292 7751"/>
                <a:gd name="T115" fmla="*/ 10292 h 2727"/>
                <a:gd name="T116" fmla="+- 0 10603 1639"/>
                <a:gd name="T117" fmla="*/ T116 w 9015"/>
                <a:gd name="T118" fmla="+- 0 10232 7751"/>
                <a:gd name="T119" fmla="*/ 10232 h 2727"/>
                <a:gd name="T120" fmla="+- 0 10630 1639"/>
                <a:gd name="T121" fmla="*/ T120 w 9015"/>
                <a:gd name="T122" fmla="+- 0 10167 7751"/>
                <a:gd name="T123" fmla="*/ 10167 h 2727"/>
                <a:gd name="T124" fmla="+- 0 10648 1639"/>
                <a:gd name="T125" fmla="*/ T124 w 9015"/>
                <a:gd name="T126" fmla="+- 0 10096 7751"/>
                <a:gd name="T127" fmla="*/ 10096 h 2727"/>
                <a:gd name="T128" fmla="+- 0 10653 1639"/>
                <a:gd name="T129" fmla="*/ T128 w 9015"/>
                <a:gd name="T130" fmla="+- 0 10022 7751"/>
                <a:gd name="T131" fmla="*/ 10022 h 2727"/>
                <a:gd name="T132" fmla="+- 0 10653 1639"/>
                <a:gd name="T133" fmla="*/ T132 w 9015"/>
                <a:gd name="T134" fmla="+- 0 8207 7751"/>
                <a:gd name="T135" fmla="*/ 8207 h 2727"/>
                <a:gd name="T136" fmla="+- 0 10648 1639"/>
                <a:gd name="T137" fmla="*/ T136 w 9015"/>
                <a:gd name="T138" fmla="+- 0 8133 7751"/>
                <a:gd name="T139" fmla="*/ 8133 h 2727"/>
                <a:gd name="T140" fmla="+- 0 10630 1639"/>
                <a:gd name="T141" fmla="*/ T140 w 9015"/>
                <a:gd name="T142" fmla="+- 0 8062 7751"/>
                <a:gd name="T143" fmla="*/ 8062 h 2727"/>
                <a:gd name="T144" fmla="+- 0 10603 1639"/>
                <a:gd name="T145" fmla="*/ T144 w 9015"/>
                <a:gd name="T146" fmla="+- 0 7997 7751"/>
                <a:gd name="T147" fmla="*/ 7997 h 2727"/>
                <a:gd name="T148" fmla="+- 0 10566 1639"/>
                <a:gd name="T149" fmla="*/ T148 w 9015"/>
                <a:gd name="T150" fmla="+- 0 7937 7751"/>
                <a:gd name="T151" fmla="*/ 7937 h 2727"/>
                <a:gd name="T152" fmla="+- 0 10521 1639"/>
                <a:gd name="T153" fmla="*/ T152 w 9015"/>
                <a:gd name="T154" fmla="+- 0 7884 7751"/>
                <a:gd name="T155" fmla="*/ 7884 h 2727"/>
                <a:gd name="T156" fmla="+- 0 10469 1639"/>
                <a:gd name="T157" fmla="*/ T156 w 9015"/>
                <a:gd name="T158" fmla="+- 0 7838 7751"/>
                <a:gd name="T159" fmla="*/ 7838 h 2727"/>
                <a:gd name="T160" fmla="+- 0 10410 1639"/>
                <a:gd name="T161" fmla="*/ T160 w 9015"/>
                <a:gd name="T162" fmla="+- 0 7802 7751"/>
                <a:gd name="T163" fmla="*/ 7802 h 2727"/>
                <a:gd name="T164" fmla="+- 0 10345 1639"/>
                <a:gd name="T165" fmla="*/ T164 w 9015"/>
                <a:gd name="T166" fmla="+- 0 7774 7751"/>
                <a:gd name="T167" fmla="*/ 7774 h 2727"/>
                <a:gd name="T168" fmla="+- 0 10275 1639"/>
                <a:gd name="T169" fmla="*/ T168 w 9015"/>
                <a:gd name="T170" fmla="+- 0 7757 7751"/>
                <a:gd name="T171" fmla="*/ 7757 h 2727"/>
                <a:gd name="T172" fmla="+- 0 10202 1639"/>
                <a:gd name="T173" fmla="*/ T172 w 9015"/>
                <a:gd name="T174" fmla="+- 0 7751 7751"/>
                <a:gd name="T175" fmla="*/ 7751 h 2727"/>
                <a:gd name="T176" fmla="+- 0 2095 1639"/>
                <a:gd name="T177" fmla="*/ T176 w 9015"/>
                <a:gd name="T178" fmla="+- 0 7751 7751"/>
                <a:gd name="T179" fmla="*/ 7751 h 2727"/>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 ang="0">
                  <a:pos x="T85" y="T87"/>
                </a:cxn>
                <a:cxn ang="0">
                  <a:pos x="T89" y="T91"/>
                </a:cxn>
                <a:cxn ang="0">
                  <a:pos x="T93" y="T95"/>
                </a:cxn>
                <a:cxn ang="0">
                  <a:pos x="T97" y="T99"/>
                </a:cxn>
                <a:cxn ang="0">
                  <a:pos x="T101" y="T103"/>
                </a:cxn>
                <a:cxn ang="0">
                  <a:pos x="T105" y="T107"/>
                </a:cxn>
                <a:cxn ang="0">
                  <a:pos x="T109" y="T111"/>
                </a:cxn>
                <a:cxn ang="0">
                  <a:pos x="T113" y="T115"/>
                </a:cxn>
                <a:cxn ang="0">
                  <a:pos x="T117" y="T119"/>
                </a:cxn>
                <a:cxn ang="0">
                  <a:pos x="T121" y="T123"/>
                </a:cxn>
                <a:cxn ang="0">
                  <a:pos x="T125" y="T127"/>
                </a:cxn>
                <a:cxn ang="0">
                  <a:pos x="T129" y="T131"/>
                </a:cxn>
                <a:cxn ang="0">
                  <a:pos x="T133" y="T135"/>
                </a:cxn>
                <a:cxn ang="0">
                  <a:pos x="T137" y="T139"/>
                </a:cxn>
                <a:cxn ang="0">
                  <a:pos x="T141" y="T143"/>
                </a:cxn>
                <a:cxn ang="0">
                  <a:pos x="T145" y="T147"/>
                </a:cxn>
                <a:cxn ang="0">
                  <a:pos x="T149" y="T151"/>
                </a:cxn>
                <a:cxn ang="0">
                  <a:pos x="T153" y="T155"/>
                </a:cxn>
                <a:cxn ang="0">
                  <a:pos x="T157" y="T159"/>
                </a:cxn>
                <a:cxn ang="0">
                  <a:pos x="T161" y="T163"/>
                </a:cxn>
                <a:cxn ang="0">
                  <a:pos x="T165" y="T167"/>
                </a:cxn>
                <a:cxn ang="0">
                  <a:pos x="T169" y="T171"/>
                </a:cxn>
                <a:cxn ang="0">
                  <a:pos x="T173" y="T175"/>
                </a:cxn>
                <a:cxn ang="0">
                  <a:pos x="T177" y="T179"/>
                </a:cxn>
              </a:cxnLst>
              <a:rect l="0" t="0" r="r" b="b"/>
              <a:pathLst>
                <a:path w="9015" h="2727">
                  <a:moveTo>
                    <a:pt x="456" y="0"/>
                  </a:moveTo>
                  <a:lnTo>
                    <a:pt x="383" y="6"/>
                  </a:lnTo>
                  <a:lnTo>
                    <a:pt x="313" y="23"/>
                  </a:lnTo>
                  <a:lnTo>
                    <a:pt x="247" y="51"/>
                  </a:lnTo>
                  <a:lnTo>
                    <a:pt x="188" y="87"/>
                  </a:lnTo>
                  <a:lnTo>
                    <a:pt x="134" y="133"/>
                  </a:lnTo>
                  <a:lnTo>
                    <a:pt x="89" y="186"/>
                  </a:lnTo>
                  <a:lnTo>
                    <a:pt x="51" y="246"/>
                  </a:lnTo>
                  <a:lnTo>
                    <a:pt x="23" y="311"/>
                  </a:lnTo>
                  <a:lnTo>
                    <a:pt x="6" y="382"/>
                  </a:lnTo>
                  <a:lnTo>
                    <a:pt x="0" y="456"/>
                  </a:lnTo>
                  <a:lnTo>
                    <a:pt x="0" y="2271"/>
                  </a:lnTo>
                  <a:lnTo>
                    <a:pt x="6" y="2345"/>
                  </a:lnTo>
                  <a:lnTo>
                    <a:pt x="23" y="2416"/>
                  </a:lnTo>
                  <a:lnTo>
                    <a:pt x="51" y="2481"/>
                  </a:lnTo>
                  <a:lnTo>
                    <a:pt x="89" y="2541"/>
                  </a:lnTo>
                  <a:lnTo>
                    <a:pt x="134" y="2594"/>
                  </a:lnTo>
                  <a:lnTo>
                    <a:pt x="188" y="2639"/>
                  </a:lnTo>
                  <a:lnTo>
                    <a:pt x="247" y="2676"/>
                  </a:lnTo>
                  <a:lnTo>
                    <a:pt x="313" y="2704"/>
                  </a:lnTo>
                  <a:lnTo>
                    <a:pt x="383" y="2721"/>
                  </a:lnTo>
                  <a:lnTo>
                    <a:pt x="456" y="2727"/>
                  </a:lnTo>
                  <a:lnTo>
                    <a:pt x="8563" y="2727"/>
                  </a:lnTo>
                  <a:lnTo>
                    <a:pt x="8636" y="2721"/>
                  </a:lnTo>
                  <a:lnTo>
                    <a:pt x="8706" y="2704"/>
                  </a:lnTo>
                  <a:lnTo>
                    <a:pt x="8771" y="2676"/>
                  </a:lnTo>
                  <a:lnTo>
                    <a:pt x="8830" y="2639"/>
                  </a:lnTo>
                  <a:lnTo>
                    <a:pt x="8882" y="2594"/>
                  </a:lnTo>
                  <a:lnTo>
                    <a:pt x="8927" y="2541"/>
                  </a:lnTo>
                  <a:lnTo>
                    <a:pt x="8964" y="2481"/>
                  </a:lnTo>
                  <a:lnTo>
                    <a:pt x="8991" y="2416"/>
                  </a:lnTo>
                  <a:lnTo>
                    <a:pt x="9009" y="2345"/>
                  </a:lnTo>
                  <a:lnTo>
                    <a:pt x="9014" y="2271"/>
                  </a:lnTo>
                  <a:lnTo>
                    <a:pt x="9014" y="456"/>
                  </a:lnTo>
                  <a:lnTo>
                    <a:pt x="9009" y="382"/>
                  </a:lnTo>
                  <a:lnTo>
                    <a:pt x="8991" y="311"/>
                  </a:lnTo>
                  <a:lnTo>
                    <a:pt x="8964" y="246"/>
                  </a:lnTo>
                  <a:lnTo>
                    <a:pt x="8927" y="186"/>
                  </a:lnTo>
                  <a:lnTo>
                    <a:pt x="8882" y="133"/>
                  </a:lnTo>
                  <a:lnTo>
                    <a:pt x="8830" y="87"/>
                  </a:lnTo>
                  <a:lnTo>
                    <a:pt x="8771" y="51"/>
                  </a:lnTo>
                  <a:lnTo>
                    <a:pt x="8706" y="23"/>
                  </a:lnTo>
                  <a:lnTo>
                    <a:pt x="8636" y="6"/>
                  </a:lnTo>
                  <a:lnTo>
                    <a:pt x="8563" y="0"/>
                  </a:lnTo>
                  <a:lnTo>
                    <a:pt x="456" y="0"/>
                  </a:lnTo>
                  <a:close/>
                </a:path>
              </a:pathLst>
            </a:custGeom>
            <a:noFill/>
            <a:ln w="9144">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3" name="Text Box 9">
              <a:extLst>
                <a:ext uri="{FF2B5EF4-FFF2-40B4-BE49-F238E27FC236}">
                  <a16:creationId xmlns:a16="http://schemas.microsoft.com/office/drawing/2014/main" xmlns="" id="{BC3D9D29-4572-7346-435C-3C30A94F2592}"/>
                </a:ext>
              </a:extLst>
            </p:cNvPr>
            <p:cNvSpPr txBox="1">
              <a:spLocks noChangeArrowheads="1"/>
            </p:cNvSpPr>
            <p:nvPr/>
          </p:nvSpPr>
          <p:spPr bwMode="auto">
            <a:xfrm>
              <a:off x="1884" y="7003"/>
              <a:ext cx="9376" cy="2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2844800" lvl="0" indent="0" algn="ctr" defTabSz="914400" rtl="0" eaLnBrk="0" fontAlgn="base" latinLnBrk="0" hangingPunct="0">
                <a:lnSpc>
                  <a:spcPct val="100000"/>
                </a:lnSpc>
                <a:spcBef>
                  <a:spcPts val="1050"/>
                </a:spcBef>
                <a:spcAft>
                  <a:spcPts val="800"/>
                </a:spcAft>
                <a:buClrTx/>
                <a:buSzTx/>
                <a:buFontTx/>
                <a:buNone/>
                <a:tabLst/>
              </a:pPr>
              <a:r>
                <a:rPr kumimoji="0" lang="it-IT" altLang="it-IT" sz="2600" b="1" i="0" u="none" strike="noStrike" cap="none" normalizeH="0" baseline="0" dirty="0">
                  <a:ln>
                    <a:noFill/>
                  </a:ln>
                  <a:solidFill>
                    <a:srgbClr val="002060"/>
                  </a:solidFill>
                  <a:effectLst/>
                  <a:latin typeface="Calibri" panose="020F0502020204030204" pitchFamily="34" charset="0"/>
                </a:rPr>
                <a:t>ESITO </a:t>
              </a:r>
              <a:r>
                <a:rPr lang="it-IT" altLang="it-IT" sz="2600" b="1" dirty="0">
                  <a:solidFill>
                    <a:srgbClr val="002060"/>
                  </a:solidFill>
                  <a:latin typeface="Calibri" panose="020F0502020204030204" pitchFamily="34" charset="0"/>
                </a:rPr>
                <a:t>PRATI</a:t>
              </a:r>
              <a:r>
                <a:rPr kumimoji="0" lang="it-IT" altLang="it-IT" sz="2600" b="1" i="0" u="none" strike="noStrike" cap="none" normalizeH="0" baseline="0" dirty="0">
                  <a:ln>
                    <a:noFill/>
                  </a:ln>
                  <a:solidFill>
                    <a:srgbClr val="002060"/>
                  </a:solidFill>
                  <a:effectLst/>
                  <a:latin typeface="Calibri" panose="020F0502020204030204" pitchFamily="34" charset="0"/>
                </a:rPr>
                <a:t>CA</a:t>
              </a:r>
              <a:endParaRPr kumimoji="0" lang="it-IT" altLang="it-IT" sz="2600" b="1" i="0" u="none" strike="noStrike" cap="none" normalizeH="0" baseline="0" dirty="0">
                <a:ln>
                  <a:noFill/>
                </a:ln>
                <a:solidFill>
                  <a:schemeClr val="tx1"/>
                </a:solidFill>
                <a:effectLst/>
                <a:latin typeface="Calibri" panose="020F0502020204030204" pitchFamily="34" charset="0"/>
              </a:endParaRPr>
            </a:p>
            <a:p>
              <a:pPr marL="0" marR="455613" lvl="0" indent="0" algn="l" defTabSz="914400" rtl="0" eaLnBrk="0" fontAlgn="base" latinLnBrk="0" hangingPunct="0">
                <a:lnSpc>
                  <a:spcPct val="100000"/>
                </a:lnSpc>
                <a:spcBef>
                  <a:spcPts val="525"/>
                </a:spcBef>
                <a:spcAft>
                  <a:spcPct val="0"/>
                </a:spcAft>
                <a:buClr>
                  <a:srgbClr val="002060"/>
                </a:buClr>
                <a:buSzTx/>
                <a:buFont typeface="Symbol" panose="05050102010706020507" pitchFamily="18" charset="2"/>
                <a:buChar char="·"/>
                <a:tabLst/>
              </a:pPr>
              <a:r>
                <a:rPr kumimoji="0" lang="it-IT" altLang="it-IT" sz="1400" b="1" i="0" u="none" strike="noStrike" cap="none" normalizeH="0" baseline="0" dirty="0">
                  <a:ln>
                    <a:noFill/>
                  </a:ln>
                  <a:solidFill>
                    <a:srgbClr val="002060"/>
                  </a:solidFill>
                  <a:effectLst/>
                  <a:latin typeface="Calibri" panose="020F0502020204030204" pitchFamily="34" charset="0"/>
                </a:rPr>
                <a:t>Accoglimento della domanda, stesura dell’autorizzazione</a:t>
              </a:r>
              <a:r>
                <a:rPr lang="it-IT" altLang="it-IT" sz="1400" b="1" dirty="0">
                  <a:solidFill>
                    <a:srgbClr val="002060"/>
                  </a:solidFill>
                  <a:latin typeface="Calibri" panose="020F0502020204030204" pitchFamily="34" charset="0"/>
                </a:rPr>
                <a:t> </a:t>
              </a:r>
              <a:r>
                <a:rPr kumimoji="0" lang="it-IT" altLang="it-IT" sz="1400" b="1" i="0" u="none" strike="noStrike" cap="none" normalizeH="0" baseline="0" dirty="0">
                  <a:ln>
                    <a:noFill/>
                  </a:ln>
                  <a:solidFill>
                    <a:srgbClr val="002060"/>
                  </a:solidFill>
                  <a:effectLst/>
                  <a:latin typeface="Calibri" panose="020F0502020204030204" pitchFamily="34" charset="0"/>
                </a:rPr>
                <a:t>e consegna del documento richiesto</a:t>
              </a:r>
              <a:endParaRPr kumimoji="0" lang="it-IT" altLang="it-IT" sz="1400" b="1" i="0" u="none" strike="noStrike" cap="none" normalizeH="0" baseline="0" dirty="0">
                <a:ln>
                  <a:noFill/>
                </a:ln>
                <a:solidFill>
                  <a:schemeClr val="tx1"/>
                </a:solidFill>
                <a:effectLst/>
                <a:latin typeface="Calibri" panose="020F0502020204030204" pitchFamily="34" charset="0"/>
              </a:endParaRPr>
            </a:p>
            <a:p>
              <a:pPr marL="0" marR="0" lvl="0" indent="0" algn="l" defTabSz="914400" rtl="0" eaLnBrk="0" fontAlgn="base" latinLnBrk="0" hangingPunct="0">
                <a:lnSpc>
                  <a:spcPct val="100000"/>
                </a:lnSpc>
                <a:spcBef>
                  <a:spcPts val="75"/>
                </a:spcBef>
                <a:spcAft>
                  <a:spcPct val="0"/>
                </a:spcAft>
                <a:buClr>
                  <a:srgbClr val="002060"/>
                </a:buClr>
                <a:buSzTx/>
                <a:buFont typeface="Symbol" panose="05050102010706020507" pitchFamily="18" charset="2"/>
                <a:buChar char="·"/>
                <a:tabLst/>
              </a:pPr>
              <a:r>
                <a:rPr kumimoji="0" lang="it-IT" altLang="it-IT" sz="1400" b="1" i="0" u="none" strike="noStrike" cap="none" normalizeH="0" baseline="0" dirty="0">
                  <a:ln>
                    <a:noFill/>
                  </a:ln>
                  <a:solidFill>
                    <a:srgbClr val="002060"/>
                  </a:solidFill>
                  <a:effectLst/>
                  <a:latin typeface="Calibri" panose="020F0502020204030204" pitchFamily="34" charset="0"/>
                </a:rPr>
                <a:t>Rigetto della domanda</a:t>
              </a:r>
              <a:endParaRPr kumimoji="0" lang="it-IT" altLang="it-IT" sz="1800" b="0" i="0" u="none" strike="noStrike" cap="none" normalizeH="0" baseline="0" dirty="0">
                <a:ln>
                  <a:noFill/>
                </a:ln>
                <a:solidFill>
                  <a:schemeClr val="tx1"/>
                </a:solidFill>
                <a:effectLst/>
                <a:latin typeface="Arial" panose="020B0604020202020204" pitchFamily="34" charset="0"/>
              </a:endParaRPr>
            </a:p>
          </p:txBody>
        </p:sp>
      </p:grpSp>
      <p:sp>
        <p:nvSpPr>
          <p:cNvPr id="4" name="CasellaDiTesto 3">
            <a:extLst>
              <a:ext uri="{FF2B5EF4-FFF2-40B4-BE49-F238E27FC236}">
                <a16:creationId xmlns:a16="http://schemas.microsoft.com/office/drawing/2014/main" xmlns="" id="{F9C2165A-7B17-4AC6-6213-4DF3ABF6A6D8}"/>
              </a:ext>
            </a:extLst>
          </p:cNvPr>
          <p:cNvSpPr txBox="1"/>
          <p:nvPr/>
        </p:nvSpPr>
        <p:spPr>
          <a:xfrm>
            <a:off x="228599" y="3945265"/>
            <a:ext cx="5971033" cy="2308324"/>
          </a:xfrm>
          <a:prstGeom prst="rect">
            <a:avLst/>
          </a:prstGeom>
          <a:noFill/>
        </p:spPr>
        <p:txBody>
          <a:bodyPr wrap="square" rtlCol="0">
            <a:spAutoFit/>
          </a:bodyPr>
          <a:lstStyle/>
          <a:p>
            <a:r>
              <a:rPr lang="it-IT" b="1" dirty="0"/>
              <a:t>Invalidità dell’atto giuridico </a:t>
            </a:r>
          </a:p>
          <a:p>
            <a:pPr algn="just"/>
            <a:r>
              <a:rPr lang="it-IT" dirty="0"/>
              <a:t>L’art. 18 della legge 222/1985 «Ai fini dell'invalidità o inefficacia di negozi giuridici posti in essere da enti ecclesiastici non possono essere opposte a terzi, che non ne fossero a conoscenza, le limitazioni dei poteri di rappresentanza o l'omissione di controlli canonici che non risultino dal codice di diritto canonico o dal registro delle persone giuridiche».</a:t>
            </a:r>
          </a:p>
        </p:txBody>
      </p:sp>
    </p:spTree>
    <p:extLst>
      <p:ext uri="{BB962C8B-B14F-4D97-AF65-F5344CB8AC3E}">
        <p14:creationId xmlns:p14="http://schemas.microsoft.com/office/powerpoint/2010/main" val="86838849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58F7E6F-4A42-2742-900D-12E0317085F7}"/>
              </a:ext>
            </a:extLst>
          </p:cNvPr>
          <p:cNvSpPr>
            <a:spLocks noGrp="1"/>
          </p:cNvSpPr>
          <p:nvPr>
            <p:ph type="title"/>
          </p:nvPr>
        </p:nvSpPr>
        <p:spPr>
          <a:xfrm>
            <a:off x="967676" y="394885"/>
            <a:ext cx="10082912" cy="1507067"/>
          </a:xfrm>
        </p:spPr>
        <p:txBody>
          <a:bodyPr>
            <a:normAutofit/>
          </a:bodyPr>
          <a:lstStyle/>
          <a:p>
            <a:pPr algn="ctr"/>
            <a:r>
              <a:rPr lang="it-IT" b="1" dirty="0"/>
              <a:t>Decreto di determinazione degli atti di straordinaria amministrazione</a:t>
            </a:r>
          </a:p>
        </p:txBody>
      </p:sp>
      <p:sp>
        <p:nvSpPr>
          <p:cNvPr id="3" name="Segnaposto contenuto 2">
            <a:extLst>
              <a:ext uri="{FF2B5EF4-FFF2-40B4-BE49-F238E27FC236}">
                <a16:creationId xmlns:a16="http://schemas.microsoft.com/office/drawing/2014/main" xmlns="" id="{86BE320D-B358-703F-A25C-250508A3FC64}"/>
              </a:ext>
            </a:extLst>
          </p:cNvPr>
          <p:cNvSpPr>
            <a:spLocks noGrp="1"/>
          </p:cNvSpPr>
          <p:nvPr>
            <p:ph idx="1"/>
          </p:nvPr>
        </p:nvSpPr>
        <p:spPr>
          <a:xfrm>
            <a:off x="547052" y="1874520"/>
            <a:ext cx="8534400" cy="1005840"/>
          </a:xfrm>
        </p:spPr>
        <p:txBody>
          <a:bodyPr/>
          <a:lstStyle/>
          <a:p>
            <a:r>
              <a:rPr lang="it-IT" dirty="0" smtClean="0">
                <a:hlinkClick r:id="rId2"/>
              </a:rPr>
              <a:t>Decr.66_02_12_2019-</a:t>
            </a:r>
            <a:r>
              <a:rPr lang="it-IT" b="1" dirty="0" smtClean="0">
                <a:hlinkClick r:id="rId2"/>
              </a:rPr>
              <a:t>Decreto-atti-straordinaria-amministrazione</a:t>
            </a:r>
            <a:endParaRPr lang="it-IT" b="1" dirty="0"/>
          </a:p>
        </p:txBody>
      </p:sp>
      <p:sp>
        <p:nvSpPr>
          <p:cNvPr id="4" name="Titolo 1">
            <a:extLst>
              <a:ext uri="{FF2B5EF4-FFF2-40B4-BE49-F238E27FC236}">
                <a16:creationId xmlns:a16="http://schemas.microsoft.com/office/drawing/2014/main" xmlns="" id="{2973AD2F-4785-00DD-5AED-E87AE9589070}"/>
              </a:ext>
            </a:extLst>
          </p:cNvPr>
          <p:cNvSpPr txBox="1">
            <a:spLocks/>
          </p:cNvSpPr>
          <p:nvPr/>
        </p:nvSpPr>
        <p:spPr>
          <a:xfrm>
            <a:off x="699452" y="3034453"/>
            <a:ext cx="10082912"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t-IT" b="1" dirty="0"/>
              <a:t>Modello bilancio consuntivo</a:t>
            </a:r>
          </a:p>
        </p:txBody>
      </p:sp>
      <p:sp>
        <p:nvSpPr>
          <p:cNvPr id="5" name="Segnaposto contenuto 2">
            <a:extLst>
              <a:ext uri="{FF2B5EF4-FFF2-40B4-BE49-F238E27FC236}">
                <a16:creationId xmlns:a16="http://schemas.microsoft.com/office/drawing/2014/main" xmlns="" id="{38493B4D-E788-B196-70DF-E7964D43C975}"/>
              </a:ext>
            </a:extLst>
          </p:cNvPr>
          <p:cNvSpPr txBox="1">
            <a:spLocks/>
          </p:cNvSpPr>
          <p:nvPr/>
        </p:nvSpPr>
        <p:spPr>
          <a:xfrm>
            <a:off x="699452" y="4359995"/>
            <a:ext cx="8534400" cy="1005840"/>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r>
              <a:rPr lang="it-IT" b="1" dirty="0" smtClean="0">
                <a:hlinkClick r:id="rId3"/>
              </a:rPr>
              <a:t>Consuntivo-2023-P1</a:t>
            </a:r>
            <a:endParaRPr lang="it-IT" b="1" dirty="0"/>
          </a:p>
        </p:txBody>
      </p:sp>
    </p:spTree>
    <p:extLst>
      <p:ext uri="{BB962C8B-B14F-4D97-AF65-F5344CB8AC3E}">
        <p14:creationId xmlns:p14="http://schemas.microsoft.com/office/powerpoint/2010/main" val="275958297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DA00E98-E6EA-B9D9-1B2E-826920F2E241}"/>
              </a:ext>
            </a:extLst>
          </p:cNvPr>
          <p:cNvSpPr>
            <a:spLocks noGrp="1"/>
          </p:cNvSpPr>
          <p:nvPr>
            <p:ph type="title"/>
          </p:nvPr>
        </p:nvSpPr>
        <p:spPr>
          <a:xfrm>
            <a:off x="501332" y="79924"/>
            <a:ext cx="8534400" cy="1507067"/>
          </a:xfrm>
        </p:spPr>
        <p:txBody>
          <a:bodyPr/>
          <a:lstStyle/>
          <a:p>
            <a:pPr algn="ctr"/>
            <a:r>
              <a:rPr lang="it-IT" b="1" dirty="0"/>
              <a:t>Dichiarazione di esenzione </a:t>
            </a:r>
            <a:r>
              <a:rPr lang="it-IT" b="1" dirty="0" err="1"/>
              <a:t>i.m.u</a:t>
            </a:r>
            <a:r>
              <a:rPr lang="it-IT" b="1" dirty="0"/>
              <a:t>.</a:t>
            </a:r>
            <a:br>
              <a:rPr lang="it-IT" b="1" dirty="0"/>
            </a:br>
            <a:r>
              <a:rPr lang="it-IT" b="1" dirty="0"/>
              <a:t>enti non commerciali</a:t>
            </a:r>
          </a:p>
        </p:txBody>
      </p:sp>
      <p:sp>
        <p:nvSpPr>
          <p:cNvPr id="3" name="Segnaposto contenuto 2">
            <a:extLst>
              <a:ext uri="{FF2B5EF4-FFF2-40B4-BE49-F238E27FC236}">
                <a16:creationId xmlns:a16="http://schemas.microsoft.com/office/drawing/2014/main" xmlns="" id="{F48791BB-3033-CF13-64CF-9D54EBFDB3BB}"/>
              </a:ext>
            </a:extLst>
          </p:cNvPr>
          <p:cNvSpPr>
            <a:spLocks noGrp="1"/>
          </p:cNvSpPr>
          <p:nvPr>
            <p:ph idx="1"/>
          </p:nvPr>
        </p:nvSpPr>
        <p:spPr>
          <a:xfrm>
            <a:off x="658368" y="1586992"/>
            <a:ext cx="11137392" cy="3911940"/>
          </a:xfrm>
        </p:spPr>
        <p:txBody>
          <a:bodyPr>
            <a:normAutofit lnSpcReduction="10000"/>
          </a:bodyPr>
          <a:lstStyle/>
          <a:p>
            <a:pPr algn="just"/>
            <a:r>
              <a:rPr lang="it-IT" sz="2000" b="0" i="0" u="none" strike="noStrike" baseline="0" dirty="0">
                <a:latin typeface="Aptos" panose="020B0004020202020204" pitchFamily="34" charset="0"/>
              </a:rPr>
              <a:t>L’imposta municipale propria (</a:t>
            </a:r>
            <a:r>
              <a:rPr lang="it-IT" sz="2000" b="1" i="0" u="none" strike="noStrike" baseline="0" dirty="0">
                <a:latin typeface="Aptos" panose="020B0004020202020204" pitchFamily="34" charset="0"/>
              </a:rPr>
              <a:t>IMU</a:t>
            </a:r>
            <a:r>
              <a:rPr lang="it-IT" sz="2000" b="0" i="0" u="none" strike="noStrike" baseline="0" dirty="0">
                <a:latin typeface="Aptos" panose="020B0004020202020204" pitchFamily="34" charset="0"/>
              </a:rPr>
              <a:t>) è l’imposta dovuta per il possesso di fabbricati dal </a:t>
            </a:r>
            <a:r>
              <a:rPr lang="it-IT" sz="2000" b="1" i="0" u="none" strike="noStrike" baseline="0" dirty="0">
                <a:latin typeface="Aptos" panose="020B0004020202020204" pitchFamily="34" charset="0"/>
              </a:rPr>
              <a:t>proprietario</a:t>
            </a:r>
            <a:r>
              <a:rPr lang="it-IT" sz="2000" b="0" i="0" u="none" strike="noStrike" baseline="0" dirty="0">
                <a:latin typeface="Aptos" panose="020B0004020202020204" pitchFamily="34" charset="0"/>
              </a:rPr>
              <a:t>;</a:t>
            </a:r>
          </a:p>
          <a:p>
            <a:pPr algn="just"/>
            <a:r>
              <a:rPr lang="it-IT" sz="2000" b="0" i="0" u="none" strike="noStrike" baseline="0" dirty="0">
                <a:latin typeface="Aptos" panose="020B0004020202020204" pitchFamily="34" charset="0"/>
              </a:rPr>
              <a:t>L’IMU è regolata dall’art. 1 commi 738-783 della Legge 27 dicembre 2019, n. 160 e successive modifiche</a:t>
            </a:r>
            <a:r>
              <a:rPr lang="it-IT" dirty="0">
                <a:latin typeface="Aptos" panose="020B0004020202020204" pitchFamily="34" charset="0"/>
              </a:rPr>
              <a:t>;</a:t>
            </a:r>
          </a:p>
          <a:p>
            <a:pPr algn="just"/>
            <a:r>
              <a:rPr lang="it-IT" sz="2000" b="0" i="0" u="none" strike="noStrike" baseline="0" dirty="0">
                <a:latin typeface="Aptos" panose="020B0004020202020204" pitchFamily="34" charset="0"/>
              </a:rPr>
              <a:t>A decorrere dall’anno d’imposta 2020, gli enti non commerciali sono tenuti a presentare la dichiarazione, per ogni anno, entro il termine del </a:t>
            </a:r>
            <a:r>
              <a:rPr lang="it-IT" sz="2000" b="1" i="0" u="none" strike="noStrike" baseline="0" dirty="0">
                <a:latin typeface="Aptos" panose="020B0004020202020204" pitchFamily="34" charset="0"/>
              </a:rPr>
              <a:t>30 giugno </a:t>
            </a:r>
            <a:r>
              <a:rPr lang="it-IT" sz="2000" b="0" i="0" u="none" strike="noStrike" baseline="0" dirty="0">
                <a:latin typeface="Aptos" panose="020B0004020202020204" pitchFamily="34" charset="0"/>
              </a:rPr>
              <a:t>dell’anno successivo a quello di riferimento. Anche gli enti ecclesiastici, quindi, devono presentare la dichiarazione per ogni anno d’imposta, indipendentemente dal fatto che intervengano variazioni che incidano sull’ammontare dell’imposta dovuta (art. 1, comma 770 L. 160/2019);</a:t>
            </a:r>
          </a:p>
          <a:p>
            <a:pPr algn="just"/>
            <a:r>
              <a:rPr lang="it-IT" sz="2000" b="0" i="0" u="none" strike="noStrike" baseline="0" dirty="0">
                <a:latin typeface="Aptos" panose="020B0004020202020204" pitchFamily="34" charset="0"/>
              </a:rPr>
              <a:t>In caso di omessa dichiarazione è prevista una </a:t>
            </a:r>
            <a:r>
              <a:rPr lang="it-IT" sz="2000" b="1" i="0" u="none" strike="noStrike" baseline="0" dirty="0">
                <a:latin typeface="Aptos" panose="020B0004020202020204" pitchFamily="34" charset="0"/>
              </a:rPr>
              <a:t>sanzione amministrativa </a:t>
            </a:r>
            <a:r>
              <a:rPr lang="it-IT" sz="2000" b="0" i="0" u="none" strike="noStrike" baseline="0" dirty="0">
                <a:latin typeface="Aptos" panose="020B0004020202020204" pitchFamily="34" charset="0"/>
              </a:rPr>
              <a:t>dal 100 al 200 percento dell’imposta dovuta con un minimo di 51 euro;</a:t>
            </a:r>
          </a:p>
          <a:p>
            <a:pPr marL="0" indent="0" algn="l">
              <a:buNone/>
            </a:pPr>
            <a:endParaRPr lang="it-IT" dirty="0"/>
          </a:p>
        </p:txBody>
      </p:sp>
      <p:pic>
        <p:nvPicPr>
          <p:cNvPr id="1026" name="Picture 2" descr="Esenzioni IMU 2022: chi non paga la rata di giugno – UIPA">
            <a:extLst>
              <a:ext uri="{FF2B5EF4-FFF2-40B4-BE49-F238E27FC236}">
                <a16:creationId xmlns:a16="http://schemas.microsoft.com/office/drawing/2014/main" xmlns="" id="{08288A85-EBD0-EDEB-D582-3FEDF30E8D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73097" y="5035001"/>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7707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EEE8DF1-5AB7-AF51-A51A-7FE6E5BE5CD8}"/>
              </a:ext>
            </a:extLst>
          </p:cNvPr>
          <p:cNvSpPr>
            <a:spLocks noGrp="1"/>
          </p:cNvSpPr>
          <p:nvPr>
            <p:ph type="title"/>
          </p:nvPr>
        </p:nvSpPr>
        <p:spPr>
          <a:xfrm>
            <a:off x="1214564" y="0"/>
            <a:ext cx="8534400" cy="1507067"/>
          </a:xfrm>
        </p:spPr>
        <p:txBody>
          <a:bodyPr/>
          <a:lstStyle/>
          <a:p>
            <a:pPr algn="ctr"/>
            <a:r>
              <a:rPr lang="it-IT" b="1" dirty="0"/>
              <a:t>Esenzioni </a:t>
            </a:r>
            <a:r>
              <a:rPr lang="it-IT" b="1" dirty="0" err="1"/>
              <a:t>i.m.u</a:t>
            </a:r>
            <a:r>
              <a:rPr lang="it-IT" b="1" dirty="0"/>
              <a:t>.</a:t>
            </a:r>
          </a:p>
        </p:txBody>
      </p:sp>
      <p:sp>
        <p:nvSpPr>
          <p:cNvPr id="3" name="Segnaposto contenuto 2">
            <a:extLst>
              <a:ext uri="{FF2B5EF4-FFF2-40B4-BE49-F238E27FC236}">
                <a16:creationId xmlns:a16="http://schemas.microsoft.com/office/drawing/2014/main" xmlns="" id="{F59B2357-03A8-1BDE-B7EB-E7552A1A0C25}"/>
              </a:ext>
            </a:extLst>
          </p:cNvPr>
          <p:cNvSpPr>
            <a:spLocks noGrp="1"/>
          </p:cNvSpPr>
          <p:nvPr>
            <p:ph idx="1"/>
          </p:nvPr>
        </p:nvSpPr>
        <p:spPr>
          <a:xfrm>
            <a:off x="475488" y="1033272"/>
            <a:ext cx="11137392" cy="5513832"/>
          </a:xfrm>
        </p:spPr>
        <p:txBody>
          <a:bodyPr>
            <a:normAutofit/>
          </a:bodyPr>
          <a:lstStyle/>
          <a:p>
            <a:pPr algn="just"/>
            <a:r>
              <a:rPr lang="it-IT" sz="1800" b="0" i="0" u="none" strike="noStrike" baseline="0" dirty="0">
                <a:latin typeface="Aptos" panose="020B0004020202020204" pitchFamily="34" charset="0"/>
              </a:rPr>
              <a:t>Le esenzioni sono elencate tassativamente dall’art. 1 comma 759 della L. 27 dicembre 2019, n. 160. Vengono di seguito individuate quelle più rilevanti per gli Enti ecclesiastici:</a:t>
            </a:r>
          </a:p>
          <a:p>
            <a:pPr lvl="1" algn="just"/>
            <a:r>
              <a:rPr lang="it-IT" sz="1600" b="0" i="1" u="none" strike="noStrike" baseline="0" dirty="0">
                <a:latin typeface="Aptos,Italic"/>
              </a:rPr>
              <a:t>Fabbricati nelle categorie catastali E/1-E/9 (lett. b);</a:t>
            </a:r>
          </a:p>
          <a:p>
            <a:pPr lvl="1" algn="just"/>
            <a:r>
              <a:rPr lang="it-IT" sz="1800" b="0" i="1" u="none" strike="noStrike" baseline="0" dirty="0">
                <a:latin typeface="Aptos,Italic"/>
              </a:rPr>
              <a:t>Fabbricati destinati esclusivamente all’esercizio del culto e loro pertinenze (lett. d)</a:t>
            </a:r>
            <a:r>
              <a:rPr lang="it-IT" sz="1600" i="1" dirty="0">
                <a:latin typeface="Aptos,Italic"/>
              </a:rPr>
              <a:t>.</a:t>
            </a:r>
          </a:p>
          <a:p>
            <a:pPr algn="just"/>
            <a:r>
              <a:rPr lang="it-IT" sz="1800" b="0" i="0" u="none" strike="noStrike" baseline="0" dirty="0">
                <a:latin typeface="Aptos" panose="020B0004020202020204" pitchFamily="34" charset="0"/>
              </a:rPr>
              <a:t>Quanto alla definizione di “pertinenza”:</a:t>
            </a:r>
          </a:p>
          <a:p>
            <a:pPr lvl="1" algn="just"/>
            <a:r>
              <a:rPr lang="it-IT" sz="1600" b="0" i="0" u="none" strike="noStrike" baseline="0" dirty="0">
                <a:latin typeface="Aptos" panose="020B0004020202020204" pitchFamily="34" charset="0"/>
              </a:rPr>
              <a:t>non ha limite numerico;</a:t>
            </a:r>
          </a:p>
          <a:p>
            <a:pPr lvl="1" algn="just"/>
            <a:r>
              <a:rPr lang="it-IT" sz="1800" b="0" i="0" u="none" strike="noStrike" baseline="0" dirty="0">
                <a:latin typeface="Aptos" panose="020B0004020202020204" pitchFamily="34" charset="0"/>
              </a:rPr>
              <a:t>non richiede né esclude particolari categorie catastali;</a:t>
            </a:r>
          </a:p>
          <a:p>
            <a:pPr lvl="1" algn="just"/>
            <a:r>
              <a:rPr lang="it-IT" sz="1800" b="0" i="0" u="none" strike="noStrike" baseline="0" dirty="0">
                <a:latin typeface="Aptos" panose="020B0004020202020204" pitchFamily="34" charset="0"/>
              </a:rPr>
              <a:t>comprende l’abitazione del parroco e quelle degli altri sacerdoti addetti alla parrocchia, l’oratorio e le altre strutture del complesso parrocchiale in cui la parrocchia svolge direttamente le proprie attività istituzionali ;</a:t>
            </a:r>
            <a:endParaRPr lang="it-IT" dirty="0">
              <a:latin typeface="Courier"/>
            </a:endParaRPr>
          </a:p>
          <a:p>
            <a:pPr lvl="1" algn="just"/>
            <a:r>
              <a:rPr lang="it-IT" dirty="0">
                <a:latin typeface="Aptos" panose="020B0004020202020204" pitchFamily="34" charset="0"/>
              </a:rPr>
              <a:t>non </a:t>
            </a:r>
            <a:r>
              <a:rPr lang="it-IT" sz="1800" b="0" i="0" u="none" strike="noStrike" baseline="0" dirty="0">
                <a:latin typeface="Aptos" panose="020B0004020202020204" pitchFamily="34" charset="0"/>
              </a:rPr>
              <a:t>è meramente “nominalistico”, ma dipende dall’effettivo utilizzo (la “canonica” concessa in locazione non è "pertinenza”, mentre lo è la “canonica” non più abitata dal parroco, ma destinata alle attività della parrocchia (es. u</a:t>
            </a:r>
            <a:r>
              <a:rPr lang="it-IT" dirty="0">
                <a:latin typeface="Aptos" panose="020B0004020202020204" pitchFamily="34" charset="0"/>
              </a:rPr>
              <a:t>ffic</a:t>
            </a:r>
            <a:r>
              <a:rPr lang="it-IT" sz="1800" b="0" i="0" u="none" strike="noStrike" baseline="0" dirty="0">
                <a:latin typeface="Aptos" panose="020B0004020202020204" pitchFamily="34" charset="0"/>
              </a:rPr>
              <a:t>io</a:t>
            </a:r>
            <a:r>
              <a:rPr lang="it-IT" dirty="0">
                <a:latin typeface="Aptos" panose="020B0004020202020204" pitchFamily="34" charset="0"/>
              </a:rPr>
              <a:t> </a:t>
            </a:r>
            <a:r>
              <a:rPr lang="it-IT" sz="1800" b="0" i="0" u="none" strike="noStrike" baseline="0" dirty="0">
                <a:latin typeface="Aptos" panose="020B0004020202020204" pitchFamily="34" charset="0"/>
              </a:rPr>
              <a:t>parrocchiale, archivio, sale riunioni...).</a:t>
            </a:r>
            <a:endParaRPr lang="it-IT" sz="1800" b="0" i="1" u="none" strike="noStrike" baseline="0" dirty="0">
              <a:latin typeface="Aptos,Italic"/>
            </a:endParaRPr>
          </a:p>
          <a:p>
            <a:pPr algn="l"/>
            <a:endParaRPr lang="it-IT" sz="700" dirty="0"/>
          </a:p>
        </p:txBody>
      </p:sp>
      <p:pic>
        <p:nvPicPr>
          <p:cNvPr id="2050" name="Picture 2" descr="Esenzioni IMU 2022: chi non paga la rata di giugno – UIPA">
            <a:extLst>
              <a:ext uri="{FF2B5EF4-FFF2-40B4-BE49-F238E27FC236}">
                <a16:creationId xmlns:a16="http://schemas.microsoft.com/office/drawing/2014/main" xmlns="" id="{27EAB37F-F244-11EF-E11F-E3A71753BA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38804" y="2075649"/>
            <a:ext cx="1948851" cy="1296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7047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E2F3A0B-7F3F-6AFD-E6A2-F4CB4487920E}"/>
              </a:ext>
            </a:extLst>
          </p:cNvPr>
          <p:cNvSpPr>
            <a:spLocks noGrp="1"/>
          </p:cNvSpPr>
          <p:nvPr>
            <p:ph type="title"/>
          </p:nvPr>
        </p:nvSpPr>
        <p:spPr>
          <a:xfrm>
            <a:off x="1214564" y="189652"/>
            <a:ext cx="10407460" cy="1507067"/>
          </a:xfrm>
        </p:spPr>
        <p:txBody>
          <a:bodyPr/>
          <a:lstStyle/>
          <a:p>
            <a:r>
              <a:rPr lang="it-IT" sz="3600" b="1" i="0" u="none" strike="noStrike" baseline="0" dirty="0">
                <a:latin typeface="Aptos,Bold"/>
              </a:rPr>
              <a:t>Casi di riduzione dell’aliquota I.M.U.</a:t>
            </a:r>
            <a:endParaRPr lang="it-IT" dirty="0"/>
          </a:p>
        </p:txBody>
      </p:sp>
      <p:sp>
        <p:nvSpPr>
          <p:cNvPr id="3" name="Segnaposto contenuto 2">
            <a:extLst>
              <a:ext uri="{FF2B5EF4-FFF2-40B4-BE49-F238E27FC236}">
                <a16:creationId xmlns:a16="http://schemas.microsoft.com/office/drawing/2014/main" xmlns="" id="{447AAE43-00A0-0BD4-87AA-51A8B79BA489}"/>
              </a:ext>
            </a:extLst>
          </p:cNvPr>
          <p:cNvSpPr>
            <a:spLocks noGrp="1"/>
          </p:cNvSpPr>
          <p:nvPr>
            <p:ph idx="1"/>
          </p:nvPr>
        </p:nvSpPr>
        <p:spPr>
          <a:xfrm>
            <a:off x="569976" y="1517904"/>
            <a:ext cx="10992676" cy="3615267"/>
          </a:xfrm>
        </p:spPr>
        <p:txBody>
          <a:bodyPr>
            <a:normAutofit/>
          </a:bodyPr>
          <a:lstStyle/>
          <a:p>
            <a:pPr algn="just"/>
            <a:r>
              <a:rPr lang="it-IT" b="0" i="0" u="none" strike="noStrike" baseline="0" dirty="0">
                <a:latin typeface="Aptos" panose="020B0004020202020204" pitchFamily="34" charset="0"/>
              </a:rPr>
              <a:t>La base imponibile IMU è ridotta nella misura del 50% per:</a:t>
            </a:r>
          </a:p>
          <a:p>
            <a:pPr lvl="1" algn="just"/>
            <a:r>
              <a:rPr lang="it-IT" sz="2000" b="0" i="0" u="none" strike="noStrike" baseline="0" dirty="0">
                <a:latin typeface="Aptos" panose="020B0004020202020204" pitchFamily="34" charset="0"/>
              </a:rPr>
              <a:t>i fabbricati di interesse storico o artistico: </a:t>
            </a:r>
            <a:r>
              <a:rPr lang="it-IT" sz="2000" dirty="0">
                <a:latin typeface="Aptos" panose="020B0004020202020204" pitchFamily="34" charset="0"/>
              </a:rPr>
              <a:t>a</a:t>
            </a:r>
            <a:r>
              <a:rPr lang="it-IT" sz="2000" b="0" i="0" u="none" strike="noStrike" baseline="0" dirty="0">
                <a:latin typeface="Aptos" panose="020B0004020202020204" pitchFamily="34" charset="0"/>
              </a:rPr>
              <a:t>l riguardo, sono beni culturali le cose immobili e mobili appartenenti allo Stato, alle regioni, agli altri enti pubblici territoriali, nonché ad ogni altro ente ed istituto pubblico e a persone giuridiche private senza fine di lucro, ivi compresi gli enti ecclesiastici civilmente riconosciuti, che presentano interesse artistico, storico, archeologico o etnoantropologico.</a:t>
            </a:r>
            <a:endParaRPr lang="it-IT" sz="2000" dirty="0">
              <a:latin typeface="Aptos" panose="020B0004020202020204" pitchFamily="34" charset="0"/>
            </a:endParaRPr>
          </a:p>
          <a:p>
            <a:pPr lvl="1" algn="just"/>
            <a:r>
              <a:rPr lang="it-IT" sz="2000" b="0" i="0" u="none" strike="noStrike" baseline="0" dirty="0">
                <a:latin typeface="Aptos" panose="020B0004020202020204" pitchFamily="34" charset="0"/>
              </a:rPr>
              <a:t>i fabbricati inagibili o inabitabili (e di fatto inutilizzabili): la base imponibile è ridotta del 50%, limitatamente al periodo dell’anno durante il quale sussistono dette condizioni.</a:t>
            </a:r>
            <a:endParaRPr lang="it-IT" sz="2000" dirty="0"/>
          </a:p>
        </p:txBody>
      </p:sp>
      <p:pic>
        <p:nvPicPr>
          <p:cNvPr id="3074" name="Picture 2" descr="Esenzioni IMU 2022: chi non paga la rata di giugno – UIPA">
            <a:extLst>
              <a:ext uri="{FF2B5EF4-FFF2-40B4-BE49-F238E27FC236}">
                <a16:creationId xmlns:a16="http://schemas.microsoft.com/office/drawing/2014/main" xmlns="" id="{87A71B93-A34C-0193-80C0-FA34CDF80C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88465" y="4925273"/>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8847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F798C29-3D83-2936-9B16-FD5601550570}"/>
              </a:ext>
            </a:extLst>
          </p:cNvPr>
          <p:cNvSpPr>
            <a:spLocks noGrp="1"/>
          </p:cNvSpPr>
          <p:nvPr>
            <p:ph type="title"/>
          </p:nvPr>
        </p:nvSpPr>
        <p:spPr>
          <a:xfrm>
            <a:off x="989012" y="-67734"/>
            <a:ext cx="11202988" cy="1507067"/>
          </a:xfrm>
        </p:spPr>
        <p:txBody>
          <a:bodyPr>
            <a:normAutofit/>
          </a:bodyPr>
          <a:lstStyle/>
          <a:p>
            <a:pPr algn="ctr"/>
            <a:r>
              <a:rPr lang="it-IT" sz="2800" b="1" u="none" strike="noStrike" baseline="0" dirty="0"/>
              <a:t>Immobili posseduti e utilizzati da enti non commerciali per alcune attività</a:t>
            </a:r>
            <a:endParaRPr lang="it-IT" sz="4800" b="1" dirty="0"/>
          </a:p>
        </p:txBody>
      </p:sp>
      <p:sp>
        <p:nvSpPr>
          <p:cNvPr id="3" name="Segnaposto contenuto 2">
            <a:extLst>
              <a:ext uri="{FF2B5EF4-FFF2-40B4-BE49-F238E27FC236}">
                <a16:creationId xmlns:a16="http://schemas.microsoft.com/office/drawing/2014/main" xmlns="" id="{ED3CD65F-C476-224F-3864-59F1A2EDDB2A}"/>
              </a:ext>
            </a:extLst>
          </p:cNvPr>
          <p:cNvSpPr>
            <a:spLocks noGrp="1"/>
          </p:cNvSpPr>
          <p:nvPr>
            <p:ph idx="1"/>
          </p:nvPr>
        </p:nvSpPr>
        <p:spPr>
          <a:xfrm>
            <a:off x="292608" y="1271017"/>
            <a:ext cx="11795760" cy="2514599"/>
          </a:xfrm>
        </p:spPr>
        <p:txBody>
          <a:bodyPr>
            <a:normAutofit/>
          </a:bodyPr>
          <a:lstStyle/>
          <a:p>
            <a:pPr algn="just"/>
            <a:r>
              <a:rPr lang="it-IT" sz="2000" b="0" i="0" u="none" strike="noStrike" baseline="0" dirty="0">
                <a:latin typeface="Aptos" panose="020B0004020202020204" pitchFamily="34" charset="0"/>
              </a:rPr>
              <a:t>Sono esenti gli immobili posseduti ed utilizzati dagli enti non commerciali e destinati esclusivamente allo svolgimento con modalità non commerciali di attività assistenziali, previdenziali, sanitarie, di ricerca scientifica, didattiche, ricettive, culturali, ricreative e sportive, nonché delle attività di religione e culto;</a:t>
            </a:r>
          </a:p>
          <a:p>
            <a:pPr algn="just"/>
            <a:r>
              <a:rPr lang="it-IT" sz="2000" b="0" i="0" u="none" strike="noStrike" baseline="0" dirty="0">
                <a:latin typeface="Aptos" panose="020B0004020202020204" pitchFamily="34" charset="0"/>
              </a:rPr>
              <a:t>Quindi in forza di queste indicazioni si considerano esenti gli oratori, i centri parrocchiali, i seminari, le case religiose, i monasteri e i conventi, gli episcopi e gli uffici delle Curie diocesane.</a:t>
            </a:r>
            <a:endParaRPr lang="it-IT" dirty="0"/>
          </a:p>
        </p:txBody>
      </p:sp>
      <p:sp>
        <p:nvSpPr>
          <p:cNvPr id="4" name="Titolo 1">
            <a:extLst>
              <a:ext uri="{FF2B5EF4-FFF2-40B4-BE49-F238E27FC236}">
                <a16:creationId xmlns:a16="http://schemas.microsoft.com/office/drawing/2014/main" xmlns="" id="{AB231F6E-311F-62D1-0068-71F83E711ABC}"/>
              </a:ext>
            </a:extLst>
          </p:cNvPr>
          <p:cNvSpPr txBox="1">
            <a:spLocks/>
          </p:cNvSpPr>
          <p:nvPr/>
        </p:nvSpPr>
        <p:spPr>
          <a:xfrm>
            <a:off x="696404" y="3429000"/>
            <a:ext cx="11202988" cy="1507067"/>
          </a:xfrm>
          <a:prstGeom prst="rect">
            <a:avLst/>
          </a:prstGeom>
          <a:effectLst/>
        </p:spPr>
        <p:txBody>
          <a:bodyPr vert="horz" lIns="91440" tIns="45720" rIns="91440" bIns="45720" rtlCol="0" anchor="ctr">
            <a:norm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it-IT" sz="2800" b="1" u="none" strike="noStrike" baseline="0" dirty="0"/>
              <a:t>Uso promiscuo degli immobili posseduti e utilizzati </a:t>
            </a:r>
          </a:p>
          <a:p>
            <a:pPr algn="ctr"/>
            <a:r>
              <a:rPr lang="it-IT" sz="2800" b="1" u="none" strike="noStrike" baseline="0" dirty="0"/>
              <a:t>da enti non commerciali</a:t>
            </a:r>
            <a:endParaRPr lang="it-IT" sz="6600" b="1" dirty="0"/>
          </a:p>
        </p:txBody>
      </p:sp>
      <p:sp>
        <p:nvSpPr>
          <p:cNvPr id="5" name="Segnaposto contenuto 2">
            <a:extLst>
              <a:ext uri="{FF2B5EF4-FFF2-40B4-BE49-F238E27FC236}">
                <a16:creationId xmlns:a16="http://schemas.microsoft.com/office/drawing/2014/main" xmlns="" id="{F67240A3-11EE-8117-DE47-A1E72260FBDA}"/>
              </a:ext>
            </a:extLst>
          </p:cNvPr>
          <p:cNvSpPr txBox="1">
            <a:spLocks/>
          </p:cNvSpPr>
          <p:nvPr/>
        </p:nvSpPr>
        <p:spPr>
          <a:xfrm>
            <a:off x="563880" y="4796896"/>
            <a:ext cx="8516112" cy="1603904"/>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pPr algn="just"/>
            <a:r>
              <a:rPr lang="it-IT" sz="1800" b="0" i="0" u="none" strike="noStrike" baseline="0" dirty="0">
                <a:latin typeface="Aptos" panose="020B0004020202020204" pitchFamily="34" charset="0"/>
              </a:rPr>
              <a:t>Qualora l'unità immobiliare abbia un'utilizzazione mista (parte esente, parte imponibile) e non sia possibile distinguere catastalmente il fabbricato l'esenzione si applica in proporzione all'utilizzazione non commerciale dell'immobile quale risulta da apposita dichiarazione (criteri: spazio, numero di soggetti coinvolti, tempo, superficie).</a:t>
            </a:r>
            <a:endParaRPr lang="it-IT" dirty="0"/>
          </a:p>
        </p:txBody>
      </p:sp>
      <p:pic>
        <p:nvPicPr>
          <p:cNvPr id="4098" name="Picture 2" descr="Esenzioni IMU 2022: chi non paga la rata di giugno – UIPA">
            <a:extLst>
              <a:ext uri="{FF2B5EF4-FFF2-40B4-BE49-F238E27FC236}">
                <a16:creationId xmlns:a16="http://schemas.microsoft.com/office/drawing/2014/main" xmlns="" id="{835728D4-42FD-EAE0-29CC-FDECB73A4F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4505" y="4796896"/>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3581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BE58797-D52B-6D3E-638D-F28F89182C01}"/>
              </a:ext>
            </a:extLst>
          </p:cNvPr>
          <p:cNvSpPr>
            <a:spLocks noGrp="1"/>
          </p:cNvSpPr>
          <p:nvPr>
            <p:ph type="title"/>
          </p:nvPr>
        </p:nvSpPr>
        <p:spPr>
          <a:xfrm>
            <a:off x="1141412" y="153076"/>
            <a:ext cx="8534400" cy="1507067"/>
          </a:xfrm>
        </p:spPr>
        <p:txBody>
          <a:bodyPr/>
          <a:lstStyle/>
          <a:p>
            <a:pPr algn="ctr"/>
            <a:r>
              <a:rPr lang="it-IT" b="1" dirty="0"/>
              <a:t>Feste patronali</a:t>
            </a:r>
          </a:p>
        </p:txBody>
      </p:sp>
      <p:sp>
        <p:nvSpPr>
          <p:cNvPr id="3" name="Segnaposto contenuto 2">
            <a:extLst>
              <a:ext uri="{FF2B5EF4-FFF2-40B4-BE49-F238E27FC236}">
                <a16:creationId xmlns:a16="http://schemas.microsoft.com/office/drawing/2014/main" xmlns="" id="{4ED78102-1E78-9BAB-8014-CE9D17364888}"/>
              </a:ext>
            </a:extLst>
          </p:cNvPr>
          <p:cNvSpPr>
            <a:spLocks noGrp="1"/>
          </p:cNvSpPr>
          <p:nvPr>
            <p:ph idx="1"/>
          </p:nvPr>
        </p:nvSpPr>
        <p:spPr>
          <a:xfrm>
            <a:off x="656780" y="1362456"/>
            <a:ext cx="11184700" cy="4127331"/>
          </a:xfrm>
        </p:spPr>
        <p:txBody>
          <a:bodyPr>
            <a:normAutofit fontScale="92500" lnSpcReduction="10000"/>
          </a:bodyPr>
          <a:lstStyle/>
          <a:p>
            <a:pPr algn="just"/>
            <a:r>
              <a:rPr lang="it-IT" dirty="0"/>
              <a:t>Con il termine </a:t>
            </a:r>
            <a:r>
              <a:rPr lang="it-IT" b="1" dirty="0"/>
              <a:t>feste patronali </a:t>
            </a:r>
            <a:r>
              <a:rPr lang="it-IT" dirty="0"/>
              <a:t>si indicano iniziative molto diverse tra loro: eventi liturgici, iniziative culturali, eventi ludico- ricreativi, spettacoli, sagre;</a:t>
            </a:r>
          </a:p>
          <a:p>
            <a:pPr algn="just"/>
            <a:r>
              <a:rPr lang="it-IT" dirty="0"/>
              <a:t>È necessario individuare con precisione il </a:t>
            </a:r>
            <a:r>
              <a:rPr lang="it-IT" b="1" dirty="0"/>
              <a:t>soggetto</a:t>
            </a:r>
            <a:r>
              <a:rPr lang="it-IT" dirty="0"/>
              <a:t> cui attribuire la paternità giuridica dell’evento e delle singole iniziative che lo compongono, in quanto ad esso competono tutte le responsabilità giuridiche previste dall’ordinamento civile, penale, fiscale, amministrativo e canonico;</a:t>
            </a:r>
          </a:p>
          <a:p>
            <a:pPr algn="just"/>
            <a:r>
              <a:rPr lang="it-IT" dirty="0"/>
              <a:t>La presenza nelle nostre comunità di </a:t>
            </a:r>
            <a:r>
              <a:rPr lang="it-IT" b="1" dirty="0"/>
              <a:t>pseudo comitati festa</a:t>
            </a:r>
            <a:r>
              <a:rPr lang="it-IT" dirty="0"/>
              <a:t>, intesi come gruppo di collaboratori a cui demandiamo l’organizzazione della festa patronale, non esonera per nulla l’ente ecclesiastico dalle sue responsabilità;</a:t>
            </a:r>
          </a:p>
          <a:p>
            <a:pPr algn="just"/>
            <a:r>
              <a:rPr lang="it-IT" dirty="0"/>
              <a:t>Qualora si voglia liberare l’ente ecclesiastico dall’organizzazione della festa patronale (ad eccezione delle azioni liturgiche che restano sempre a capo dell’ente ecclesiastico), è necessario creare un </a:t>
            </a:r>
            <a:r>
              <a:rPr lang="it-IT" b="1" dirty="0"/>
              <a:t>ente giuridico diverso (associazione, fondazione, etc.) </a:t>
            </a:r>
            <a:r>
              <a:rPr lang="it-IT" dirty="0"/>
              <a:t>che non ha alcun legame con la parrocchia/confraternita/santuario/rettoria;</a:t>
            </a:r>
          </a:p>
        </p:txBody>
      </p:sp>
    </p:spTree>
    <p:extLst>
      <p:ext uri="{BB962C8B-B14F-4D97-AF65-F5344CB8AC3E}">
        <p14:creationId xmlns:p14="http://schemas.microsoft.com/office/powerpoint/2010/main" val="244040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2FD6D7C-7B63-6384-853F-7195EC4F4200}"/>
              </a:ext>
            </a:extLst>
          </p:cNvPr>
          <p:cNvSpPr>
            <a:spLocks noGrp="1"/>
          </p:cNvSpPr>
          <p:nvPr>
            <p:ph type="title"/>
          </p:nvPr>
        </p:nvSpPr>
        <p:spPr>
          <a:xfrm>
            <a:off x="1308386" y="226229"/>
            <a:ext cx="9575228" cy="1099652"/>
          </a:xfrm>
        </p:spPr>
        <p:txBody>
          <a:bodyPr>
            <a:normAutofit/>
          </a:bodyPr>
          <a:lstStyle/>
          <a:p>
            <a:pPr algn="ctr"/>
            <a:r>
              <a:rPr lang="it-IT" sz="3000" b="1" dirty="0"/>
              <a:t>Contabilità della festa patronale</a:t>
            </a:r>
          </a:p>
        </p:txBody>
      </p:sp>
      <p:sp>
        <p:nvSpPr>
          <p:cNvPr id="3" name="Segnaposto contenuto 2">
            <a:extLst>
              <a:ext uri="{FF2B5EF4-FFF2-40B4-BE49-F238E27FC236}">
                <a16:creationId xmlns:a16="http://schemas.microsoft.com/office/drawing/2014/main" xmlns="" id="{2545BDC5-3A5E-5293-3FAB-9796560EFB75}"/>
              </a:ext>
            </a:extLst>
          </p:cNvPr>
          <p:cNvSpPr>
            <a:spLocks noGrp="1"/>
          </p:cNvSpPr>
          <p:nvPr>
            <p:ph idx="1"/>
          </p:nvPr>
        </p:nvSpPr>
        <p:spPr>
          <a:xfrm>
            <a:off x="777240" y="1170433"/>
            <a:ext cx="5833872" cy="3776472"/>
          </a:xfrm>
        </p:spPr>
        <p:txBody>
          <a:bodyPr/>
          <a:lstStyle/>
          <a:p>
            <a:pPr algn="just"/>
            <a:r>
              <a:rPr lang="it-IT" b="1" dirty="0"/>
              <a:t>Ente organizzatore ente ecclesiastico</a:t>
            </a:r>
          </a:p>
          <a:p>
            <a:pPr lvl="1" algn="just"/>
            <a:r>
              <a:rPr lang="it-IT" b="1" dirty="0"/>
              <a:t>entrate festa patronale (voce 3-i): </a:t>
            </a:r>
            <a:r>
              <a:rPr lang="it-IT" dirty="0"/>
              <a:t>offerte, erogazioni liberali, contributi;</a:t>
            </a:r>
          </a:p>
          <a:p>
            <a:pPr lvl="1" algn="just"/>
            <a:r>
              <a:rPr lang="it-IT" b="1" dirty="0"/>
              <a:t>uscite festa patronale (voce 30-g): </a:t>
            </a:r>
            <a:r>
              <a:rPr lang="it-IT" dirty="0"/>
              <a:t>banda, fuochi, fiori, luminarie, S.I.A.E., compensi per prestazioni professionali o artistiche, diritti amministrativi, assicurazione, tipografia, </a:t>
            </a:r>
            <a:r>
              <a:rPr lang="it-IT" dirty="0" err="1"/>
              <a:t>etc</a:t>
            </a:r>
            <a:r>
              <a:rPr lang="it-IT" dirty="0"/>
              <a:t>;</a:t>
            </a:r>
          </a:p>
          <a:p>
            <a:pPr algn="just"/>
            <a:r>
              <a:rPr lang="it-IT" b="1" dirty="0"/>
              <a:t>Ente organizzatore ente differente</a:t>
            </a:r>
            <a:r>
              <a:rPr lang="it-IT" dirty="0"/>
              <a:t>: </a:t>
            </a:r>
            <a:r>
              <a:rPr lang="it-IT" sz="1800" dirty="0"/>
              <a:t>rientra tutto nella contabilità dell’ente ad eccezione dei proventi e dei costi dell’iniziativa religiosa;</a:t>
            </a:r>
          </a:p>
        </p:txBody>
      </p:sp>
      <p:pic>
        <p:nvPicPr>
          <p:cNvPr id="5" name="Immagine 4">
            <a:extLst>
              <a:ext uri="{FF2B5EF4-FFF2-40B4-BE49-F238E27FC236}">
                <a16:creationId xmlns:a16="http://schemas.microsoft.com/office/drawing/2014/main" xmlns="" id="{46326505-D11B-8C02-1C9E-DA0E8494D83E}"/>
              </a:ext>
            </a:extLst>
          </p:cNvPr>
          <p:cNvPicPr>
            <a:picLocks noChangeAspect="1"/>
          </p:cNvPicPr>
          <p:nvPr/>
        </p:nvPicPr>
        <p:blipFill>
          <a:blip r:embed="rId2"/>
          <a:stretch>
            <a:fillRect/>
          </a:stretch>
        </p:blipFill>
        <p:spPr>
          <a:xfrm>
            <a:off x="7690104" y="1066800"/>
            <a:ext cx="3980688" cy="1597152"/>
          </a:xfrm>
          <a:prstGeom prst="rect">
            <a:avLst/>
          </a:prstGeom>
        </p:spPr>
      </p:pic>
      <p:pic>
        <p:nvPicPr>
          <p:cNvPr id="7" name="Immagine 6">
            <a:extLst>
              <a:ext uri="{FF2B5EF4-FFF2-40B4-BE49-F238E27FC236}">
                <a16:creationId xmlns:a16="http://schemas.microsoft.com/office/drawing/2014/main" xmlns="" id="{2D632FF2-4893-969F-D2F2-C312FFE10A1E}"/>
              </a:ext>
            </a:extLst>
          </p:cNvPr>
          <p:cNvPicPr>
            <a:picLocks noChangeAspect="1"/>
          </p:cNvPicPr>
          <p:nvPr/>
        </p:nvPicPr>
        <p:blipFill>
          <a:blip r:embed="rId3"/>
          <a:stretch>
            <a:fillRect/>
          </a:stretch>
        </p:blipFill>
        <p:spPr>
          <a:xfrm>
            <a:off x="7690104" y="2811781"/>
            <a:ext cx="3980688" cy="1408330"/>
          </a:xfrm>
          <a:prstGeom prst="rect">
            <a:avLst/>
          </a:prstGeom>
        </p:spPr>
      </p:pic>
      <p:sp>
        <p:nvSpPr>
          <p:cNvPr id="8" name="CasellaDiTesto 7">
            <a:extLst>
              <a:ext uri="{FF2B5EF4-FFF2-40B4-BE49-F238E27FC236}">
                <a16:creationId xmlns:a16="http://schemas.microsoft.com/office/drawing/2014/main" xmlns="" id="{4F7EB0F3-9D98-8AB9-546A-C6859F10F213}"/>
              </a:ext>
            </a:extLst>
          </p:cNvPr>
          <p:cNvSpPr txBox="1"/>
          <p:nvPr/>
        </p:nvSpPr>
        <p:spPr>
          <a:xfrm>
            <a:off x="466344" y="5074920"/>
            <a:ext cx="11000232" cy="923330"/>
          </a:xfrm>
          <a:prstGeom prst="rect">
            <a:avLst/>
          </a:prstGeom>
          <a:noFill/>
        </p:spPr>
        <p:txBody>
          <a:bodyPr wrap="square" rtlCol="0">
            <a:spAutoFit/>
          </a:bodyPr>
          <a:lstStyle/>
          <a:p>
            <a:pPr algn="just"/>
            <a:r>
              <a:rPr lang="it-IT" dirty="0"/>
              <a:t>L’ente ecclesiastico deve prestare attenzione quando all’interno delle feste patronali sono inserite anche iniziative religiose, in quanto la competenza su di esse è riservata alla sola autorità ecclesiastica del luogo (parroco, priore, rettore, ordinario diocesano).</a:t>
            </a:r>
          </a:p>
        </p:txBody>
      </p:sp>
    </p:spTree>
    <p:extLst>
      <p:ext uri="{BB962C8B-B14F-4D97-AF65-F5344CB8AC3E}">
        <p14:creationId xmlns:p14="http://schemas.microsoft.com/office/powerpoint/2010/main" val="3317663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68479799-349A-153E-191C-F6C1BF9EC169}"/>
              </a:ext>
            </a:extLst>
          </p:cNvPr>
          <p:cNvSpPr>
            <a:spLocks noGrp="1"/>
          </p:cNvSpPr>
          <p:nvPr>
            <p:ph type="title"/>
          </p:nvPr>
        </p:nvSpPr>
        <p:spPr>
          <a:xfrm>
            <a:off x="1644332" y="189653"/>
            <a:ext cx="8534400" cy="1099652"/>
          </a:xfrm>
        </p:spPr>
        <p:txBody>
          <a:bodyPr/>
          <a:lstStyle/>
          <a:p>
            <a:pPr algn="ctr"/>
            <a:r>
              <a:rPr lang="it-IT" b="1" dirty="0"/>
              <a:t>processioni</a:t>
            </a:r>
          </a:p>
        </p:txBody>
      </p:sp>
      <p:sp>
        <p:nvSpPr>
          <p:cNvPr id="3" name="Segnaposto contenuto 2">
            <a:extLst>
              <a:ext uri="{FF2B5EF4-FFF2-40B4-BE49-F238E27FC236}">
                <a16:creationId xmlns:a16="http://schemas.microsoft.com/office/drawing/2014/main" xmlns="" id="{EC2BF19F-FDEE-F9F1-45CB-79D67420D261}"/>
              </a:ext>
            </a:extLst>
          </p:cNvPr>
          <p:cNvSpPr>
            <a:spLocks noGrp="1"/>
          </p:cNvSpPr>
          <p:nvPr>
            <p:ph idx="1"/>
          </p:nvPr>
        </p:nvSpPr>
        <p:spPr>
          <a:xfrm>
            <a:off x="329184" y="1289306"/>
            <a:ext cx="11640312" cy="4365074"/>
          </a:xfrm>
        </p:spPr>
        <p:txBody>
          <a:bodyPr>
            <a:normAutofit/>
          </a:bodyPr>
          <a:lstStyle/>
          <a:p>
            <a:r>
              <a:rPr lang="it-IT" dirty="0"/>
              <a:t>Testo Unico delle Leggi di Pubblica Sicurezza (R.D. del 18 giugno 1931, n. 773):</a:t>
            </a:r>
          </a:p>
          <a:p>
            <a:pPr lvl="1" algn="just"/>
            <a:r>
              <a:rPr lang="it-IT" b="1" dirty="0"/>
              <a:t>Art. 25</a:t>
            </a:r>
            <a:r>
              <a:rPr lang="it-IT" dirty="0"/>
              <a:t>: Chi promuove o dirige funzioni, cerimonie o pratiche religiose fuori dei luoghi destinati al culto, ovvero processioni ecclesiastiche o civili nelle pubbliche vie, deve darne avviso, almeno tre giorni prima, all’autorità civile.</a:t>
            </a:r>
          </a:p>
          <a:p>
            <a:pPr lvl="1" algn="just"/>
            <a:r>
              <a:rPr lang="it-IT" dirty="0"/>
              <a:t>Il Questore può poi vietarne o consentirne lo svolgimento, mediante osservanza di determinate modalità per ragione di ordine pubblico o di igiene pubblica. Pertanto, va ribadito che le manifestazioni religiose di cui all’art.25 del TULPS, non sono soggette ad autorizzazioni ma ad una semplice comunicazione preventiva, quindi la finalità del semplice avviso è dovuta solo al fatto di valutare la necessità di predisporre idonei servizi da parte delle Autorità di P.S. e di disporre di eventuali dinieghi.</a:t>
            </a:r>
          </a:p>
          <a:p>
            <a:pPr lvl="1" algn="just"/>
            <a:r>
              <a:rPr lang="it-IT" b="1" dirty="0"/>
              <a:t>REG. Art. 30</a:t>
            </a:r>
            <a:r>
              <a:rPr lang="it-IT" dirty="0"/>
              <a:t>: Insieme con l'avviso, è essere richiesto il consenso scritto dell'autorità competente, per percorrere vie o piazze pubbliche ovvero aree pubbliche o aperte al pubblico.</a:t>
            </a:r>
          </a:p>
        </p:txBody>
      </p:sp>
      <p:sp>
        <p:nvSpPr>
          <p:cNvPr id="4" name="CasellaDiTesto 3">
            <a:extLst>
              <a:ext uri="{FF2B5EF4-FFF2-40B4-BE49-F238E27FC236}">
                <a16:creationId xmlns:a16="http://schemas.microsoft.com/office/drawing/2014/main" xmlns="" id="{AA9890CD-B2D9-F0DD-7D45-16DC83769527}"/>
              </a:ext>
            </a:extLst>
          </p:cNvPr>
          <p:cNvSpPr txBox="1"/>
          <p:nvPr/>
        </p:nvSpPr>
        <p:spPr>
          <a:xfrm>
            <a:off x="795528" y="5654380"/>
            <a:ext cx="11067288" cy="1015663"/>
          </a:xfrm>
          <a:prstGeom prst="rect">
            <a:avLst/>
          </a:prstGeom>
          <a:noFill/>
        </p:spPr>
        <p:txBody>
          <a:bodyPr wrap="square" rtlCol="0">
            <a:spAutoFit/>
          </a:bodyPr>
          <a:lstStyle/>
          <a:p>
            <a:pPr algn="just"/>
            <a:r>
              <a:rPr lang="it-IT" sz="2000" dirty="0"/>
              <a:t>Senza l’autorizzazione dell’autorità ecclesiastica competente (ordinario diocesano), la responsabilità ricade unicamente sull’organizzatore (persona fisica) e non sull’ente ecclesiastico.</a:t>
            </a:r>
          </a:p>
        </p:txBody>
      </p:sp>
    </p:spTree>
    <p:extLst>
      <p:ext uri="{BB962C8B-B14F-4D97-AF65-F5344CB8AC3E}">
        <p14:creationId xmlns:p14="http://schemas.microsoft.com/office/powerpoint/2010/main" val="254469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3B05C54-246B-E1DA-45F7-6848F39D10DD}"/>
              </a:ext>
            </a:extLst>
          </p:cNvPr>
          <p:cNvSpPr>
            <a:spLocks noGrp="1"/>
          </p:cNvSpPr>
          <p:nvPr>
            <p:ph type="title"/>
          </p:nvPr>
        </p:nvSpPr>
        <p:spPr>
          <a:xfrm>
            <a:off x="803084" y="248919"/>
            <a:ext cx="10754932" cy="1095249"/>
          </a:xfrm>
        </p:spPr>
        <p:txBody>
          <a:bodyPr/>
          <a:lstStyle/>
          <a:p>
            <a:pPr algn="ctr"/>
            <a:r>
              <a:rPr lang="it-IT" b="1" dirty="0"/>
              <a:t>Sponsor e pubblicità</a:t>
            </a:r>
          </a:p>
        </p:txBody>
      </p:sp>
      <p:sp>
        <p:nvSpPr>
          <p:cNvPr id="3" name="Segnaposto contenuto 2">
            <a:extLst>
              <a:ext uri="{FF2B5EF4-FFF2-40B4-BE49-F238E27FC236}">
                <a16:creationId xmlns:a16="http://schemas.microsoft.com/office/drawing/2014/main" xmlns="" id="{E5188F7C-AF3A-AF01-4370-12C2B36E0726}"/>
              </a:ext>
            </a:extLst>
          </p:cNvPr>
          <p:cNvSpPr>
            <a:spLocks noGrp="1"/>
          </p:cNvSpPr>
          <p:nvPr>
            <p:ph idx="1"/>
          </p:nvPr>
        </p:nvSpPr>
        <p:spPr>
          <a:xfrm>
            <a:off x="803084" y="1463040"/>
            <a:ext cx="11010964" cy="3615267"/>
          </a:xfrm>
        </p:spPr>
        <p:txBody>
          <a:bodyPr>
            <a:normAutofit lnSpcReduction="10000"/>
          </a:bodyPr>
          <a:lstStyle/>
          <a:p>
            <a:r>
              <a:rPr lang="it-IT" dirty="0"/>
              <a:t>Le Parrocchie sono persone giuridiche pubbliche canoniche, riconosciute civilmente. Da un punto di vista fiscale, la Parrocchia, pur non essendo un ente commerciale, può svolgere attività commerciale in maniera non prevalente;</a:t>
            </a:r>
          </a:p>
          <a:p>
            <a:r>
              <a:rPr lang="it-IT" dirty="0"/>
              <a:t>Il contratto di sponsorizzazione si inquadra come un contratto atipico, in base al quale la Parrocchia si obbliga, contro corrispettivo, ad associare  ad un evento il nome o il segno distintivo di un altro soggetto (azienda sponsor), anche attraverso l’esposizione del nome o del logo dello sponsor (banner pubblicitario, logo sui biglietti di una lotteria);</a:t>
            </a:r>
          </a:p>
          <a:p>
            <a:r>
              <a:rPr lang="it-IT" dirty="0"/>
              <a:t>Tale prestazione è considerata ai fini fiscali sempre attività commerciale, e come tale necessita dell’emissione di una fattura da parte della Parrocchia; ne consegue che l’ente dovrà aprire partita iva ed assolvere agli obblighi fiscali e contabili.</a:t>
            </a:r>
          </a:p>
          <a:p>
            <a:endParaRPr lang="it-IT" dirty="0"/>
          </a:p>
        </p:txBody>
      </p:sp>
    </p:spTree>
    <p:extLst>
      <p:ext uri="{BB962C8B-B14F-4D97-AF65-F5344CB8AC3E}">
        <p14:creationId xmlns:p14="http://schemas.microsoft.com/office/powerpoint/2010/main" val="3365492488"/>
      </p:ext>
    </p:extLst>
  </p:cSld>
  <p:clrMapOvr>
    <a:masterClrMapping/>
  </p:clrMapOvr>
</p:sld>
</file>

<file path=ppt/theme/theme1.xml><?xml version="1.0" encoding="utf-8"?>
<a:theme xmlns:a="http://schemas.openxmlformats.org/drawingml/2006/main" name="Sezion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xmlns="" name="Slice" id="{0507925B-6AC9-4358-8E18-C330545D08F8}" vid="{13FEC7C6-62A9-40C4-99D2-581AACACAA2F}"/>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514</TotalTime>
  <Words>1588</Words>
  <Application>Microsoft Macintosh PowerPoint</Application>
  <PresentationFormat>Personalizzato</PresentationFormat>
  <Paragraphs>80</Paragraphs>
  <Slides>12</Slides>
  <Notes>1</Notes>
  <HiddenSlides>0</HiddenSlides>
  <MMClips>0</MMClips>
  <ScaleCrop>false</ScaleCrop>
  <HeadingPairs>
    <vt:vector size="4" baseType="variant">
      <vt:variant>
        <vt:lpstr>Tema</vt:lpstr>
      </vt:variant>
      <vt:variant>
        <vt:i4>1</vt:i4>
      </vt:variant>
      <vt:variant>
        <vt:lpstr>Titoli diapositive</vt:lpstr>
      </vt:variant>
      <vt:variant>
        <vt:i4>12</vt:i4>
      </vt:variant>
    </vt:vector>
  </HeadingPairs>
  <TitlesOfParts>
    <vt:vector size="13" baseType="lpstr">
      <vt:lpstr>Sezione</vt:lpstr>
      <vt:lpstr>Incontro di aggiornamento ufficio amministrativo arcidiocesi salerno-campagna-acerno</vt:lpstr>
      <vt:lpstr>Dichiarazione di esenzione i.m.u. enti non commerciali</vt:lpstr>
      <vt:lpstr>Esenzioni i.m.u.</vt:lpstr>
      <vt:lpstr>Casi di riduzione dell’aliquota I.M.U.</vt:lpstr>
      <vt:lpstr>Immobili posseduti e utilizzati da enti non commerciali per alcune attività</vt:lpstr>
      <vt:lpstr>Feste patronali</vt:lpstr>
      <vt:lpstr>Contabilità della festa patronale</vt:lpstr>
      <vt:lpstr>processioni</vt:lpstr>
      <vt:lpstr>Sponsor e pubblicità</vt:lpstr>
      <vt:lpstr>Limite contanti - pagamenti tracciabili - utenze</vt:lpstr>
      <vt:lpstr>Atti di straordinaria amministrazione</vt:lpstr>
      <vt:lpstr>Decreto di determinazione degli atti di straordinaria amministrazione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Incontro di aggiornamento ufficio amministrativo arcidiocesi salerno-campagna-acerno</dc:title>
  <dc:creator>Alfonso</dc:creator>
  <cp:lastModifiedBy>Agire</cp:lastModifiedBy>
  <cp:revision>11</cp:revision>
  <dcterms:created xsi:type="dcterms:W3CDTF">2024-03-30T17:34:07Z</dcterms:created>
  <dcterms:modified xsi:type="dcterms:W3CDTF">2024-04-08T09:56:03Z</dcterms:modified>
</cp:coreProperties>
</file>