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6" r:id="rId2"/>
    <p:sldId id="256" r:id="rId3"/>
    <p:sldId id="257" r:id="rId4"/>
    <p:sldId id="267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0" r:id="rId13"/>
    <p:sldId id="261" r:id="rId14"/>
    <p:sldId id="277" r:id="rId15"/>
    <p:sldId id="278" r:id="rId16"/>
  </p:sldIdLst>
  <p:sldSz cx="12192000" cy="6858000"/>
  <p:notesSz cx="6858000" cy="9144000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469" autoAdjust="0"/>
  </p:normalViewPr>
  <p:slideViewPr>
    <p:cSldViewPr snapToGrid="0">
      <p:cViewPr varScale="1">
        <p:scale>
          <a:sx n="191" d="100"/>
          <a:sy n="191" d="100"/>
        </p:scale>
        <p:origin x="-44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/>
      <dgm:spPr/>
      <dgm:t>
        <a:bodyPr rtlCol="0"/>
        <a:lstStyle/>
        <a:p>
          <a:pPr rtl="0"/>
          <a:r>
            <a:rPr lang="it-IT" noProof="0" dirty="0" smtClean="0">
              <a:solidFill>
                <a:schemeClr val="tx2"/>
              </a:solidFill>
              <a:latin typeface="Arial Nova Cond" panose="020B0506020202020204" pitchFamily="34" charset="0"/>
            </a:rPr>
            <a:t>Pandemia mondiale</a:t>
          </a:r>
          <a:endParaRPr lang="it-IT" noProof="0" dirty="0">
            <a:solidFill>
              <a:schemeClr val="tx2"/>
            </a:solidFill>
            <a:latin typeface="Arial Nova Cond" panose="020B0506020202020204" pitchFamily="34" charset="0"/>
          </a:endParaRPr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>
            <a:latin typeface="Arial Nova Cond" panose="020B0506020202020204" pitchFamily="34" charset="0"/>
          </a:endParaRPr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>
            <a:latin typeface="Arial Nova Cond" panose="020B0506020202020204" pitchFamily="34" charset="0"/>
          </a:endParaRPr>
        </a:p>
      </dgm:t>
    </dgm:pt>
    <dgm:pt modelId="{EF034794-D109-40B6-8FA2-8971C3123AB6}">
      <dgm:prSet phldrT="[Text]"/>
      <dgm:spPr/>
      <dgm:t>
        <a:bodyPr rtlCol="0"/>
        <a:lstStyle/>
        <a:p>
          <a:pPr rtl="0"/>
          <a:r>
            <a:rPr lang="it-IT" noProof="0" dirty="0" smtClean="0">
              <a:solidFill>
                <a:schemeClr val="tx2"/>
              </a:solidFill>
              <a:latin typeface="Arial Nova Cond" panose="020B0506020202020204" pitchFamily="34" charset="0"/>
            </a:rPr>
            <a:t>Globalizzazione</a:t>
          </a:r>
          <a:endParaRPr lang="it-IT" noProof="0" dirty="0">
            <a:solidFill>
              <a:schemeClr val="tx2"/>
            </a:solidFill>
            <a:latin typeface="Arial Nova Cond" panose="020B0506020202020204" pitchFamily="34" charset="0"/>
          </a:endParaRPr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>
            <a:latin typeface="Arial Nova Cond" panose="020B0506020202020204" pitchFamily="34" charset="0"/>
          </a:endParaRPr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>
            <a:latin typeface="Arial Nova Cond" panose="020B0506020202020204" pitchFamily="34" charset="0"/>
          </a:endParaRPr>
        </a:p>
      </dgm:t>
    </dgm:pt>
    <dgm:pt modelId="{15E11DBD-E9B5-4BCF-A56C-7AAE26CE30DC}">
      <dgm:prSet phldrT="[Text]"/>
      <dgm:spPr/>
      <dgm:t>
        <a:bodyPr rtlCol="0"/>
        <a:lstStyle/>
        <a:p>
          <a:pPr rtl="0"/>
          <a:r>
            <a:rPr lang="it-IT" noProof="0" dirty="0" smtClean="0">
              <a:solidFill>
                <a:schemeClr val="tx2"/>
              </a:solidFill>
              <a:latin typeface="Arial Nova Cond" panose="020B0506020202020204" pitchFamily="34" charset="0"/>
            </a:rPr>
            <a:t>Internet</a:t>
          </a:r>
          <a:endParaRPr lang="it-IT" noProof="0" dirty="0">
            <a:solidFill>
              <a:schemeClr val="tx2"/>
            </a:solidFill>
            <a:latin typeface="Arial Nova Cond" panose="020B0506020202020204" pitchFamily="34" charset="0"/>
          </a:endParaRPr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>
            <a:latin typeface="Arial Nova Cond" panose="020B0506020202020204" pitchFamily="34" charset="0"/>
          </a:endParaRPr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>
            <a:latin typeface="Arial Nova Cond" panose="020B0506020202020204" pitchFamily="34" charset="0"/>
          </a:endParaRPr>
        </a:p>
      </dgm:t>
    </dgm:pt>
    <dgm:pt modelId="{778AA374-0E17-4AEA-8EB6-0C342D57D8D8}">
      <dgm:prSet phldrT="[Text]"/>
      <dgm:spPr/>
      <dgm:t>
        <a:bodyPr rtlCol="0"/>
        <a:lstStyle/>
        <a:p>
          <a:pPr rtl="0"/>
          <a:r>
            <a:rPr lang="it-IT" noProof="0" dirty="0" smtClean="0">
              <a:solidFill>
                <a:schemeClr val="tx2"/>
              </a:solidFill>
              <a:latin typeface="Arial Nova Cond" panose="020B0506020202020204" pitchFamily="34" charset="0"/>
            </a:rPr>
            <a:t>Società</a:t>
          </a:r>
        </a:p>
        <a:p>
          <a:pPr rtl="0"/>
          <a:r>
            <a:rPr lang="it-IT" noProof="0" dirty="0" smtClean="0">
              <a:solidFill>
                <a:schemeClr val="tx2"/>
              </a:solidFill>
              <a:latin typeface="Arial Nova Cond" panose="020B0506020202020204" pitchFamily="34" charset="0"/>
            </a:rPr>
            <a:t>Complessa</a:t>
          </a:r>
          <a:endParaRPr lang="it-IT" noProof="0" dirty="0">
            <a:solidFill>
              <a:schemeClr val="tx2"/>
            </a:solidFill>
            <a:latin typeface="Arial Nova Cond" panose="020B0506020202020204" pitchFamily="34" charset="0"/>
          </a:endParaRPr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>
            <a:latin typeface="Arial Nova Cond" panose="020B0506020202020204" pitchFamily="34" charset="0"/>
          </a:endParaRPr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>
            <a:latin typeface="Arial Nova Cond" panose="020B0506020202020204" pitchFamily="34" charset="0"/>
          </a:endParaRPr>
        </a:p>
      </dgm:t>
    </dgm:pt>
    <dgm:pt modelId="{05F1A7D0-6E45-49DA-80B3-7FF4B8783E58}">
      <dgm:prSet phldrT="[Text]"/>
      <dgm:spPr/>
      <dgm:t>
        <a:bodyPr rtlCol="0"/>
        <a:lstStyle/>
        <a:p>
          <a:pPr rtl="0"/>
          <a:r>
            <a:rPr lang="it-IT" noProof="0" dirty="0" err="1" smtClean="0">
              <a:solidFill>
                <a:schemeClr val="tx2"/>
              </a:solidFill>
              <a:latin typeface="Arial Nova Cond" panose="020B0506020202020204" pitchFamily="34" charset="0"/>
            </a:rPr>
            <a:t>Entanglement</a:t>
          </a:r>
          <a:endParaRPr lang="it-IT" noProof="0" dirty="0">
            <a:solidFill>
              <a:schemeClr val="tx2"/>
            </a:solidFill>
            <a:latin typeface="Arial Nova Cond" panose="020B0506020202020204" pitchFamily="34" charset="0"/>
          </a:endParaRPr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>
            <a:latin typeface="Arial Nova Cond" panose="020B0506020202020204" pitchFamily="34" charset="0"/>
          </a:endParaRPr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>
            <a:latin typeface="Arial Nova Cond" panose="020B0506020202020204" pitchFamily="34" charset="0"/>
          </a:endParaRPr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 custScaleX="96896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/>
    </dgm:pt>
    <dgm:pt modelId="{18F7A15A-3ED1-4A32-B700-36B8D6BBE441}" type="pres">
      <dgm:prSet presAssocID="{EF034794-D109-40B6-8FA2-8971C3123A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 custScaleX="96395"/>
      <dgm:spPr/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 custScaleX="97717"/>
      <dgm:spPr/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261646" y="2362513"/>
          <a:ext cx="851411" cy="137275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119524" y="2763823"/>
          <a:ext cx="1279030" cy="1121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rtlCol="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noProof="0" dirty="0" smtClean="0">
              <a:solidFill>
                <a:schemeClr val="tx2"/>
              </a:solidFill>
              <a:latin typeface="Arial Nova Cond" panose="020B0506020202020204" pitchFamily="34" charset="0"/>
            </a:rPr>
            <a:t>Pandemia mondiale</a:t>
          </a:r>
          <a:endParaRPr lang="it-IT" sz="1300" kern="1200" noProof="0" dirty="0">
            <a:solidFill>
              <a:schemeClr val="tx2"/>
            </a:solidFill>
            <a:latin typeface="Arial Nova Cond" panose="020B0506020202020204" pitchFamily="34" charset="0"/>
          </a:endParaRPr>
        </a:p>
      </dsp:txBody>
      <dsp:txXfrm>
        <a:off x="119524" y="2763823"/>
        <a:ext cx="1279030" cy="1121145"/>
      </dsp:txXfrm>
    </dsp:sp>
    <dsp:sp modelId="{B746139E-4627-4CCC-9299-5653D77ED24D}">
      <dsp:nvSpPr>
        <dsp:cNvPr id="0" name=""/>
        <dsp:cNvSpPr/>
      </dsp:nvSpPr>
      <dsp:spPr>
        <a:xfrm>
          <a:off x="1157228" y="2236225"/>
          <a:ext cx="241326" cy="241326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1827429" y="1953071"/>
          <a:ext cx="851411" cy="141672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1685307" y="2376368"/>
          <a:ext cx="1279030" cy="1121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rtlCol="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noProof="0" dirty="0" smtClean="0">
              <a:solidFill>
                <a:schemeClr val="tx2"/>
              </a:solidFill>
              <a:latin typeface="Arial Nova Cond" panose="020B0506020202020204" pitchFamily="34" charset="0"/>
            </a:rPr>
            <a:t>Globalizzazione</a:t>
          </a:r>
          <a:endParaRPr lang="it-IT" sz="1300" kern="1200" noProof="0" dirty="0">
            <a:solidFill>
              <a:schemeClr val="tx2"/>
            </a:solidFill>
            <a:latin typeface="Arial Nova Cond" panose="020B0506020202020204" pitchFamily="34" charset="0"/>
          </a:endParaRPr>
        </a:p>
      </dsp:txBody>
      <dsp:txXfrm>
        <a:off x="1685307" y="2376368"/>
        <a:ext cx="1279030" cy="1121145"/>
      </dsp:txXfrm>
    </dsp:sp>
    <dsp:sp modelId="{F6F2BEFC-1674-4E8D-98FF-DE4432BB887C}">
      <dsp:nvSpPr>
        <dsp:cNvPr id="0" name=""/>
        <dsp:cNvSpPr/>
      </dsp:nvSpPr>
      <dsp:spPr>
        <a:xfrm>
          <a:off x="2723012" y="1848770"/>
          <a:ext cx="241326" cy="241326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3345688" y="1591153"/>
          <a:ext cx="851411" cy="1365655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3203567" y="1988913"/>
          <a:ext cx="1279030" cy="1121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rtlCol="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noProof="0" dirty="0" smtClean="0">
              <a:solidFill>
                <a:schemeClr val="tx2"/>
              </a:solidFill>
              <a:latin typeface="Arial Nova Cond" panose="020B0506020202020204" pitchFamily="34" charset="0"/>
            </a:rPr>
            <a:t>Internet</a:t>
          </a:r>
          <a:endParaRPr lang="it-IT" sz="1300" kern="1200" noProof="0" dirty="0">
            <a:solidFill>
              <a:schemeClr val="tx2"/>
            </a:solidFill>
            <a:latin typeface="Arial Nova Cond" panose="020B0506020202020204" pitchFamily="34" charset="0"/>
          </a:endParaRPr>
        </a:p>
      </dsp:txBody>
      <dsp:txXfrm>
        <a:off x="3203567" y="1988913"/>
        <a:ext cx="1279030" cy="1121145"/>
      </dsp:txXfrm>
    </dsp:sp>
    <dsp:sp modelId="{D5E82CFA-3F05-41CB-A66C-3A904CCE06CE}">
      <dsp:nvSpPr>
        <dsp:cNvPr id="0" name=""/>
        <dsp:cNvSpPr/>
      </dsp:nvSpPr>
      <dsp:spPr>
        <a:xfrm>
          <a:off x="4241271" y="1461315"/>
          <a:ext cx="241326" cy="241326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4898849" y="1194334"/>
          <a:ext cx="851411" cy="138438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4756727" y="1601459"/>
          <a:ext cx="1279030" cy="1121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rtlCol="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noProof="0" dirty="0" smtClean="0">
              <a:solidFill>
                <a:schemeClr val="tx2"/>
              </a:solidFill>
              <a:latin typeface="Arial Nova Cond" panose="020B0506020202020204" pitchFamily="34" charset="0"/>
            </a:rPr>
            <a:t>Società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noProof="0" dirty="0" smtClean="0">
              <a:solidFill>
                <a:schemeClr val="tx2"/>
              </a:solidFill>
              <a:latin typeface="Arial Nova Cond" panose="020B0506020202020204" pitchFamily="34" charset="0"/>
            </a:rPr>
            <a:t>Complessa</a:t>
          </a:r>
          <a:endParaRPr lang="it-IT" sz="1300" kern="1200" noProof="0" dirty="0">
            <a:solidFill>
              <a:schemeClr val="tx2"/>
            </a:solidFill>
            <a:latin typeface="Arial Nova Cond" panose="020B0506020202020204" pitchFamily="34" charset="0"/>
          </a:endParaRPr>
        </a:p>
      </dsp:txBody>
      <dsp:txXfrm>
        <a:off x="4756727" y="1601459"/>
        <a:ext cx="1279030" cy="1121145"/>
      </dsp:txXfrm>
    </dsp:sp>
    <dsp:sp modelId="{F62C0D9F-BF11-4D63-A28B-80FA21343A28}">
      <dsp:nvSpPr>
        <dsp:cNvPr id="0" name=""/>
        <dsp:cNvSpPr/>
      </dsp:nvSpPr>
      <dsp:spPr>
        <a:xfrm>
          <a:off x="5794431" y="1073861"/>
          <a:ext cx="241326" cy="241326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6458817" y="790707"/>
          <a:ext cx="851411" cy="141672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6316695" y="1214004"/>
          <a:ext cx="1279030" cy="1121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rtlCol="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noProof="0" dirty="0" err="1" smtClean="0">
              <a:solidFill>
                <a:schemeClr val="tx2"/>
              </a:solidFill>
              <a:latin typeface="Arial Nova Cond" panose="020B0506020202020204" pitchFamily="34" charset="0"/>
            </a:rPr>
            <a:t>Entanglement</a:t>
          </a:r>
          <a:endParaRPr lang="it-IT" sz="1300" kern="1200" noProof="0" dirty="0">
            <a:solidFill>
              <a:schemeClr val="tx2"/>
            </a:solidFill>
            <a:latin typeface="Arial Nova Cond" panose="020B0506020202020204" pitchFamily="34" charset="0"/>
          </a:endParaRPr>
        </a:p>
      </dsp:txBody>
      <dsp:txXfrm>
        <a:off x="6316695" y="1214004"/>
        <a:ext cx="1279030" cy="1121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49878D4-5D20-4CBA-9564-653ED8B239AA}" type="datetime1">
              <a:rPr lang="it-IT" smtClean="0"/>
              <a:t>09/02/22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it-IT" smtClean="0"/>
              <a:pPr algn="r" rtl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BD0943E-868A-402C-86F4-EA412C87A09D}" type="datetime1">
              <a:rPr lang="it-IT" smtClean="0"/>
              <a:pPr/>
              <a:t>09/02/22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it-IT" smtClean="0"/>
              <a:pPr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7867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1261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781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013700F-0BAE-4134-8026-43665F4A1B9E}" type="datetime1">
              <a:rPr lang="it-IT" smtClean="0"/>
              <a:t>09/02/22</a:t>
            </a:fld>
            <a:endParaRPr lang="it-IT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it-IT" smtClean="0"/>
              <a:pPr rtl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84AC09-8AD9-455C-9420-22250C2328CE}" type="datetime1">
              <a:rPr lang="it-IT" smtClean="0"/>
              <a:t>09/02/22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EB38B4C-78F8-4911-8CD1-905150D58293}" type="datetime1">
              <a:rPr lang="it-IT" smtClean="0"/>
              <a:t>09/02/22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62F5CF-BB47-41B4-8112-B101178F4CDB}" type="datetime1">
              <a:rPr lang="it-IT" smtClean="0"/>
              <a:t>09/02/22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C2C983E-3032-4654-89BD-0898CCBC31F8}" type="datetime1">
              <a:rPr lang="it-IT" smtClean="0"/>
              <a:t>09/02/22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2E589C1-EB30-40A9-8F8F-3E2C498750B1}" type="datetime1">
              <a:rPr lang="it-IT" smtClean="0"/>
              <a:t>09/02/22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06019F-9ABC-453E-9F98-143CD1C99016}" type="datetime1">
              <a:rPr lang="it-IT" smtClean="0"/>
              <a:t>09/02/22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820616-7984-4266-882C-F5E56806BFE6}" type="datetime1">
              <a:rPr lang="it-IT" smtClean="0"/>
              <a:t>09/02/22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A4A1CA-92F4-4E4E-9AC4-E7FFBD76AFB9}" type="datetime1">
              <a:rPr lang="it-IT" smtClean="0"/>
              <a:t>09/02/22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  <a:p>
            <a:pPr lvl="1" rtl="0"/>
            <a:r>
              <a:rPr lang="it-IT" smtClean="0"/>
              <a:t>Secondo livello</a:t>
            </a:r>
          </a:p>
          <a:p>
            <a:pPr lvl="2" rtl="0"/>
            <a:r>
              <a:rPr lang="it-IT" smtClean="0"/>
              <a:t>Terzo livello</a:t>
            </a:r>
          </a:p>
          <a:p>
            <a:pPr lvl="3" rtl="0"/>
            <a:r>
              <a:rPr lang="it-IT" smtClean="0"/>
              <a:t>Quarto livello</a:t>
            </a:r>
          </a:p>
          <a:p>
            <a:pPr lvl="4" rtl="0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F97AB1B-D0B8-4972-93C6-EE861B2B2942}" type="datetime1">
              <a:rPr lang="it-IT" smtClean="0"/>
              <a:t>09/02/22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D86CCAA-8BA8-47C9-9E69-5C48AAB11361}" type="datetime1">
              <a:rPr lang="it-IT" smtClean="0"/>
              <a:t>09/02/22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dirty="0" smtClean="0"/>
              <a:t>Fare clic per modificare gli stili del testo dello schema</a:t>
            </a:r>
          </a:p>
          <a:p>
            <a:pPr lvl="1" rtl="0"/>
            <a:r>
              <a:rPr lang="it-IT" dirty="0" smtClean="0"/>
              <a:t>Secondo livello</a:t>
            </a:r>
          </a:p>
          <a:p>
            <a:pPr lvl="2" rtl="0"/>
            <a:r>
              <a:rPr lang="it-IT" dirty="0" smtClean="0"/>
              <a:t>Terzo livello</a:t>
            </a:r>
          </a:p>
          <a:p>
            <a:pPr lvl="3" rtl="0"/>
            <a:r>
              <a:rPr lang="it-IT" dirty="0" smtClean="0"/>
              <a:t>Quarto livello</a:t>
            </a:r>
          </a:p>
          <a:p>
            <a:pPr lvl="4" rtl="0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253575" y="6505078"/>
            <a:ext cx="102658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E0215900-FDB4-490F-9191-02B6C1595586}" type="datetime1">
              <a:rPr lang="it-IT" smtClean="0"/>
              <a:t>09/02/22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it-IT" smtClean="0"/>
              <a:pPr rtl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8.jpe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Relationship Id="rId3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Relationship Id="rId3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Relationship Id="rId3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19" y="0"/>
            <a:ext cx="2834381" cy="2072640"/>
          </a:xfrm>
          <a:prstGeom prst="rect">
            <a:avLst/>
          </a:prstGeom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it-IT" smtClean="0"/>
              <a:t>10</a:t>
            </a:fld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" y="1648613"/>
            <a:ext cx="6827520" cy="343529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3133344" cy="1406871"/>
          </a:xfrm>
          <a:prstGeom prst="rect">
            <a:avLst/>
          </a:prstGeom>
        </p:spPr>
      </p:pic>
      <p:pic>
        <p:nvPicPr>
          <p:cNvPr id="1026" name="Picture 2" descr="Papa Francesco (@Pontifex_it) / Twi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590" y="2759278"/>
            <a:ext cx="2834381" cy="283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8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19" y="0"/>
            <a:ext cx="2834381" cy="2072640"/>
          </a:xfrm>
          <a:prstGeom prst="rect">
            <a:avLst/>
          </a:prstGeom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it-IT" smtClean="0"/>
              <a:t>11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86" y="402335"/>
            <a:ext cx="7715878" cy="4442371"/>
          </a:xfrm>
          <a:prstGeom prst="rect">
            <a:avLst/>
          </a:prstGeom>
        </p:spPr>
      </p:pic>
      <p:pic>
        <p:nvPicPr>
          <p:cNvPr id="2050" name="Picture 2" descr="Evangelii Gaudium, testo programmatico del Pontificato di Francesco -  Vatican New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990">
            <a:off x="9357619" y="2358514"/>
            <a:ext cx="2841006" cy="1598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94708">
            <a:off x="8189244" y="3696656"/>
            <a:ext cx="1466820" cy="2296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356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it-IT" smtClean="0"/>
              <a:t>12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707" y="97536"/>
            <a:ext cx="7730806" cy="529754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34381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it-IT" smtClean="0"/>
              <a:t>13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882" y="555589"/>
            <a:ext cx="6122540" cy="482023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19" y="0"/>
            <a:ext cx="2834381" cy="2072640"/>
          </a:xfrm>
          <a:prstGeom prst="rect">
            <a:avLst/>
          </a:prstGeom>
        </p:spPr>
      </p:pic>
      <p:pic>
        <p:nvPicPr>
          <p:cNvPr id="5122" name="Picture 2" descr="Post-sisma, nuove regole per gli incarichi: firmato il protocollo tra RPT e  Errani – Consiglio Nazionale dei Geolog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98" y="3335972"/>
            <a:ext cx="2971927" cy="14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it-IT" smtClean="0"/>
              <a:t>14</a:t>
            </a:fld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981203" y="2060448"/>
            <a:ext cx="5839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 Nova Cond" panose="020B0506020202020204" pitchFamily="34" charset="0"/>
              </a:rPr>
              <a:t>FINE DELLA PRESENTAZIONE</a:t>
            </a:r>
          </a:p>
          <a:p>
            <a:pPr algn="ctr"/>
            <a:endParaRPr lang="it-IT" sz="3600" b="1" dirty="0">
              <a:solidFill>
                <a:srgbClr val="FF0000"/>
              </a:solidFill>
              <a:latin typeface="Arial Nova Cond" panose="020B0506020202020204" pitchFamily="34" charset="0"/>
            </a:endParaRP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 Nova Cond" panose="020B0506020202020204" pitchFamily="34" charset="0"/>
              </a:rPr>
              <a:t>BUON CAMMINO SINODALE!</a:t>
            </a:r>
            <a:endParaRPr lang="it-IT" sz="3600" b="1" dirty="0">
              <a:solidFill>
                <a:srgbClr val="FF0000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19" y="0"/>
            <a:ext cx="2834381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6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it-IT" smtClean="0"/>
              <a:t>15</a:t>
            </a:fld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7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7139" y="693975"/>
            <a:ext cx="7851774" cy="2903634"/>
          </a:xfrm>
        </p:spPr>
        <p:txBody>
          <a:bodyPr rtlCol="0">
            <a:normAutofit/>
          </a:bodyPr>
          <a:lstStyle/>
          <a:p>
            <a:pPr rtl="0"/>
            <a:r>
              <a:rPr lang="it-IT" sz="3600" i="1" dirty="0" smtClean="0">
                <a:solidFill>
                  <a:srgbClr val="00B050"/>
                </a:solidFill>
                <a:latin typeface="Arial Nova Cond" panose="020B0506020202020204" pitchFamily="34" charset="0"/>
              </a:rPr>
              <a:t>08/</a:t>
            </a:r>
            <a:r>
              <a:rPr lang="it-IT" sz="3600" i="1" dirty="0" smtClean="0">
                <a:solidFill>
                  <a:srgbClr val="00B050"/>
                </a:solidFill>
                <a:latin typeface="Arial Nova Cond" panose="020B0506020202020204" pitchFamily="34" charset="0"/>
              </a:rPr>
              <a:t>02/22</a:t>
            </a:r>
            <a:r>
              <a:rPr lang="it-IT" sz="4400" b="1" dirty="0" smtClean="0">
                <a:solidFill>
                  <a:schemeClr val="tx2"/>
                </a:solidFill>
                <a:latin typeface="Arial Nova Cond" panose="020B0506020202020204" pitchFamily="34" charset="0"/>
              </a:rPr>
              <a:t/>
            </a:r>
            <a:br>
              <a:rPr lang="it-IT" sz="4400" b="1" dirty="0" smtClean="0">
                <a:solidFill>
                  <a:schemeClr val="tx2"/>
                </a:solidFill>
                <a:latin typeface="Arial Nova Cond" panose="020B0506020202020204" pitchFamily="34" charset="0"/>
              </a:rPr>
            </a:br>
            <a:r>
              <a:rPr lang="it-IT" sz="4400" b="1" dirty="0" smtClean="0">
                <a:solidFill>
                  <a:schemeClr val="tx2"/>
                </a:solidFill>
                <a:latin typeface="Arial Nova Cond" panose="020B0506020202020204" pitchFamily="34" charset="0"/>
              </a:rPr>
              <a:t/>
            </a:r>
            <a:br>
              <a:rPr lang="it-IT" sz="4400" b="1" dirty="0" smtClean="0">
                <a:solidFill>
                  <a:schemeClr val="tx2"/>
                </a:solidFill>
                <a:latin typeface="Arial Nova Cond" panose="020B0506020202020204" pitchFamily="34" charset="0"/>
              </a:rPr>
            </a:br>
            <a:r>
              <a:rPr lang="it-IT" sz="4400" b="1" dirty="0" smtClean="0">
                <a:solidFill>
                  <a:schemeClr val="tx2"/>
                </a:solidFill>
                <a:latin typeface="Arial Nova Cond" panose="020B0506020202020204" pitchFamily="34" charset="0"/>
              </a:rPr>
              <a:t>Lo stile e il cammino sinodale per la Chiesa del Terzo Millennio</a:t>
            </a:r>
            <a:endParaRPr lang="it-IT" sz="4400" b="1" dirty="0">
              <a:solidFill>
                <a:schemeClr val="tx2"/>
              </a:solidFill>
              <a:latin typeface="Arial Nova Cond" panose="020B0506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4801" y="5400900"/>
            <a:ext cx="7676450" cy="83820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it-IT" b="1" dirty="0" smtClean="0">
                <a:latin typeface="Arial Nova Cond" panose="020B0506020202020204" pitchFamily="34" charset="0"/>
              </a:rPr>
              <a:t>p. Franco De Crescenzo</a:t>
            </a:r>
            <a:endParaRPr lang="it-IT" dirty="0" smtClean="0">
              <a:latin typeface="Arial Nova Cond" panose="020B0506020202020204" pitchFamily="34" charset="0"/>
            </a:endParaRPr>
          </a:p>
          <a:p>
            <a:r>
              <a:rPr lang="it-IT" dirty="0" smtClean="0">
                <a:latin typeface="Arial Nova Cond" panose="020B0506020202020204" pitchFamily="34" charset="0"/>
              </a:rPr>
              <a:t>– Vicario episcopale per la Vita religiosa e membro equipe sinodale</a:t>
            </a:r>
            <a:endParaRPr lang="it-IT" dirty="0">
              <a:latin typeface="Arial Nova Cond" panose="020B0506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19" y="-36576"/>
            <a:ext cx="2834381" cy="207264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it-IT" smtClean="0"/>
              <a:pPr rtl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19" y="-36576"/>
            <a:ext cx="2834381" cy="207264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58496" y="316992"/>
            <a:ext cx="3608832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atin typeface="Arial Nova Cond" panose="020B0506020202020204" pitchFamily="34" charset="0"/>
              </a:rPr>
              <a:t>Sinodalità</a:t>
            </a:r>
            <a:r>
              <a:rPr lang="it-IT" dirty="0" smtClean="0">
                <a:latin typeface="Arial Nova Cond" panose="020B0506020202020204" pitchFamily="34" charset="0"/>
              </a:rPr>
              <a:t> – Cammino Sinodale</a:t>
            </a:r>
            <a:endParaRPr lang="it-IT" dirty="0">
              <a:latin typeface="Arial Nova Cond" panose="020B0506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29460" y="2036064"/>
            <a:ext cx="2611276" cy="9403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dk1"/>
                </a:solidFill>
                <a:latin typeface="Arial Nova Cond" panose="020B0506020202020204" pitchFamily="34" charset="0"/>
              </a:rPr>
              <a:t>Parole in sintonia vitale in </a:t>
            </a:r>
          </a:p>
          <a:p>
            <a:r>
              <a:rPr lang="it-IT" dirty="0" smtClean="0">
                <a:solidFill>
                  <a:schemeClr val="dk1"/>
                </a:solidFill>
                <a:latin typeface="Arial Nova Cond" panose="020B0506020202020204" pitchFamily="34" charset="0"/>
              </a:rPr>
              <a:t>un mondo che cambia?</a:t>
            </a:r>
            <a:endParaRPr lang="it-IT" dirty="0">
              <a:solidFill>
                <a:schemeClr val="dk1"/>
              </a:solidFill>
              <a:latin typeface="Arial Nova Cond" panose="020B0506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725988" y="316992"/>
            <a:ext cx="4398135" cy="9403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>
                <a:latin typeface="Arial Nova Cond" panose="020B0506020202020204" pitchFamily="34" charset="0"/>
              </a:rPr>
              <a:t>P</a:t>
            </a:r>
            <a:r>
              <a:rPr lang="it-IT" dirty="0" smtClean="0">
                <a:latin typeface="Arial Nova Cond" panose="020B0506020202020204" pitchFamily="34" charset="0"/>
              </a:rPr>
              <a:t>arole strane chiuse nel “recinto” della chiesa</a:t>
            </a:r>
            <a:endParaRPr lang="it-IT" dirty="0">
              <a:latin typeface="Arial Nova Cond" panose="020B0506020202020204" pitchFamily="34" charset="0"/>
            </a:endParaRPr>
          </a:p>
        </p:txBody>
      </p:sp>
      <p:cxnSp>
        <p:nvCxnSpPr>
          <p:cNvPr id="10" name="Connettore 2 9"/>
          <p:cNvCxnSpPr>
            <a:stCxn id="6" idx="3"/>
          </p:cNvCxnSpPr>
          <p:nvPr/>
        </p:nvCxnSpPr>
        <p:spPr>
          <a:xfrm>
            <a:off x="3767328" y="774192"/>
            <a:ext cx="8656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1927795" y="1217676"/>
            <a:ext cx="0" cy="550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2768885" y="1578863"/>
            <a:ext cx="6096000" cy="2858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1400" i="1" dirty="0" smtClean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“Se tutto l’universo,</a:t>
            </a:r>
            <a:endParaRPr lang="it-IT" sz="1400" dirty="0" smtClean="0">
              <a:solidFill>
                <a:schemeClr val="tx2"/>
              </a:solidFill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1400" i="1" dirty="0" smtClean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dicono i fisici quantistici e i cosmologi contemporanei,</a:t>
            </a:r>
            <a:endParaRPr lang="it-IT" sz="1400" dirty="0" smtClean="0">
              <a:solidFill>
                <a:schemeClr val="tx2"/>
              </a:solidFill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1400" i="1" dirty="0" smtClean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se tutto nella natura,</a:t>
            </a:r>
            <a:endParaRPr lang="it-IT" sz="1400" dirty="0" smtClean="0">
              <a:solidFill>
                <a:schemeClr val="tx2"/>
              </a:solidFill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1400" i="1" dirty="0" smtClean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ripetono i moderni biologi e antropologi,</a:t>
            </a:r>
            <a:endParaRPr lang="it-IT" sz="1400" dirty="0" smtClean="0">
              <a:solidFill>
                <a:schemeClr val="tx2"/>
              </a:solidFill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1400" i="1" dirty="0" smtClean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relazione</a:t>
            </a:r>
            <a:endParaRPr lang="it-IT" sz="1400" dirty="0" smtClean="0"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1400" i="1" dirty="0" smtClean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perché tutto ha a che vedere con tutto in tutti i punti,</a:t>
            </a:r>
            <a:endParaRPr lang="it-IT" sz="1400" dirty="0" smtClean="0">
              <a:solidFill>
                <a:schemeClr val="tx2"/>
              </a:solidFill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1400" i="1" dirty="0" smtClean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tutti i momenti e in tutte le circostanze,</a:t>
            </a:r>
            <a:endParaRPr lang="it-IT" sz="1400" dirty="0" smtClean="0">
              <a:solidFill>
                <a:schemeClr val="tx2"/>
              </a:solidFill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1400" i="1" dirty="0" smtClean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allora tutto è riflesso della Santissima Trinità</a:t>
            </a:r>
            <a:endParaRPr lang="it-IT" sz="1400" dirty="0" smtClean="0">
              <a:solidFill>
                <a:schemeClr val="tx2"/>
              </a:solidFill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1400" i="1" dirty="0" smtClean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è relazione originaria</a:t>
            </a:r>
            <a:endParaRPr lang="it-IT" sz="1400" dirty="0" smtClean="0">
              <a:solidFill>
                <a:schemeClr val="tx2"/>
              </a:solidFill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1400" i="1" dirty="0" smtClean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fonte di ogni relazione reale e possibile”</a:t>
            </a:r>
            <a:endParaRPr lang="it-IT" sz="1400" dirty="0">
              <a:solidFill>
                <a:schemeClr val="tx2"/>
              </a:solidFill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it-IT" sz="1400" dirty="0" smtClean="0">
              <a:solidFill>
                <a:schemeClr val="tx2"/>
              </a:solidFill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1400" dirty="0" smtClean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Leonardo </a:t>
            </a:r>
            <a:r>
              <a:rPr lang="it-IT" sz="1400" dirty="0" err="1" smtClean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Boff</a:t>
            </a:r>
            <a:r>
              <a:rPr lang="it-IT" sz="1400" dirty="0" smtClean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it-IT" sz="1400" i="1" dirty="0" smtClean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“Soffia dove vuole” </a:t>
            </a:r>
            <a:endParaRPr lang="it-IT" sz="1400" dirty="0">
              <a:solidFill>
                <a:schemeClr val="tx2"/>
              </a:solidFill>
              <a:effectLst/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714923" y="1504187"/>
            <a:ext cx="4203923" cy="30296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6" name="Segnaposto contenuto 14" descr="Diagramma di processo con 5 passaggi crescenti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733523"/>
              </p:ext>
            </p:extLst>
          </p:nvPr>
        </p:nvGraphicFramePr>
        <p:xfrm>
          <a:off x="4120495" y="3358895"/>
          <a:ext cx="7596701" cy="4958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8496" y="655320"/>
            <a:ext cx="7985760" cy="3880104"/>
          </a:xfrm>
        </p:spPr>
        <p:txBody>
          <a:bodyPr rtlCol="0">
            <a:normAutofit fontScale="925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Mentre l’universo e l’umanità </a:t>
            </a:r>
            <a:r>
              <a:rPr lang="it-IT" dirty="0" smtClean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esprimono in </a:t>
            </a:r>
            <a:r>
              <a:rPr lang="it-IT" dirty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svariati modi le capacità </a:t>
            </a:r>
            <a:r>
              <a:rPr lang="it-IT" dirty="0" smtClean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it-IT" dirty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relazione-interconnessione</a:t>
            </a:r>
            <a:r>
              <a:rPr lang="it-IT" dirty="0" smtClean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la </a:t>
            </a:r>
            <a:r>
              <a:rPr lang="it-IT" dirty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Chiesa</a:t>
            </a:r>
            <a:r>
              <a:rPr lang="it-IT" dirty="0" smtClean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esperta </a:t>
            </a:r>
            <a:r>
              <a:rPr lang="it-IT" dirty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umanità per mandato del suo Signore</a:t>
            </a:r>
            <a:r>
              <a:rPr lang="it-IT" dirty="0" smtClean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è </a:t>
            </a:r>
            <a:r>
              <a:rPr lang="it-IT" dirty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luogo in cui </a:t>
            </a:r>
            <a:endParaRPr lang="it-IT" sz="1200" dirty="0">
              <a:solidFill>
                <a:schemeClr val="tx2"/>
              </a:solidFill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it-IT" b="1" dirty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relazione,</a:t>
            </a:r>
            <a:r>
              <a:rPr lang="it-IT" dirty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amore, comunione, </a:t>
            </a:r>
            <a:r>
              <a:rPr lang="it-IT" b="1" dirty="0" smtClean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partecipazione</a:t>
            </a:r>
            <a:r>
              <a:rPr lang="it-IT" dirty="0" smtClean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it-IT" sz="1200" dirty="0" smtClean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it-IT" dirty="0" smtClean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sono </a:t>
            </a:r>
            <a:r>
              <a:rPr lang="it-IT" dirty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lascito del Risorto </a:t>
            </a:r>
            <a:r>
              <a:rPr lang="it-IT" dirty="0" smtClean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 nel </a:t>
            </a:r>
            <a:r>
              <a:rPr lang="it-IT" dirty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Comandamento Nuovo </a:t>
            </a:r>
            <a:r>
              <a:rPr lang="it-IT" dirty="0" smtClean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dell’amore ha </a:t>
            </a:r>
            <a:r>
              <a:rPr lang="it-IT" dirty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donato lo Spirito che unisce ogni cosa</a:t>
            </a:r>
            <a:r>
              <a:rPr lang="it-IT" dirty="0" smtClean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15000"/>
              </a:lnSpc>
            </a:pPr>
            <a:r>
              <a:rPr lang="it-IT" dirty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la </a:t>
            </a:r>
            <a:r>
              <a:rPr lang="it-IT" dirty="0" err="1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Sinodalità</a:t>
            </a:r>
            <a:r>
              <a:rPr lang="it-IT" dirty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siamo chiamati ad armonizzare il </a:t>
            </a:r>
            <a:r>
              <a:rPr lang="it-IT" dirty="0" smtClean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creato:</a:t>
            </a:r>
            <a:endParaRPr lang="it-IT" dirty="0">
              <a:solidFill>
                <a:schemeClr val="tx2"/>
              </a:solidFill>
              <a:latin typeface="Arial Nova Con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19" y="0"/>
            <a:ext cx="2834381" cy="207264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8933100" y="2886631"/>
            <a:ext cx="3161364" cy="21608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8933100" y="3066651"/>
            <a:ext cx="3161364" cy="2063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sz="2000" i="1" dirty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Chiesa sinodale è come </a:t>
            </a:r>
            <a:r>
              <a:rPr lang="it-IT" sz="2000" i="1" dirty="0" smtClean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vessillo innalzato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i="1" dirty="0" smtClean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 </a:t>
            </a:r>
            <a:r>
              <a:rPr lang="it-IT" sz="2000" i="1" dirty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2000" i="1" dirty="0" smtClean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nazioni”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it-IT" sz="1100" i="1" dirty="0" smtClean="0">
              <a:solidFill>
                <a:srgbClr val="FF0000"/>
              </a:solidFill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i="1" dirty="0" smtClean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2000" i="1" dirty="0" err="1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cfr</a:t>
            </a:r>
            <a:r>
              <a:rPr lang="it-IT" sz="2000" i="1" dirty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2000" i="1" dirty="0" err="1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2000" i="1" dirty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11,12</a:t>
            </a:r>
            <a:r>
              <a:rPr lang="it-IT" sz="2000" i="1" dirty="0" smtClean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2000" dirty="0">
              <a:solidFill>
                <a:srgbClr val="FF0000"/>
              </a:solidFill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2000" i="1" dirty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(Papa Francesco)</a:t>
            </a:r>
            <a:endParaRPr lang="it-IT" sz="2000" dirty="0">
              <a:solidFill>
                <a:srgbClr val="FF0000"/>
              </a:solidFill>
              <a:latin typeface="Arial Nova Cond" panose="020B0506020202020204" pitchFamily="34" charset="0"/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5760" y="359605"/>
            <a:ext cx="7583424" cy="3426069"/>
          </a:xfrm>
        </p:spPr>
        <p:txBody>
          <a:bodyPr rtlCol="0">
            <a:normAutofit/>
          </a:bodyPr>
          <a:lstStyle/>
          <a:p>
            <a:r>
              <a:rPr lang="it-IT" sz="2000" dirty="0">
                <a:solidFill>
                  <a:schemeClr val="tx2"/>
                </a:solidFill>
                <a:latin typeface="Arial Nova Cond" panose="020B0506020202020204" pitchFamily="34" charset="0"/>
              </a:rPr>
              <a:t>Perché il magistero della </a:t>
            </a:r>
            <a:r>
              <a:rPr lang="it-IT" sz="2000" dirty="0" smtClean="0">
                <a:solidFill>
                  <a:schemeClr val="tx2"/>
                </a:solidFill>
                <a:latin typeface="Arial Nova Cond" panose="020B0506020202020204" pitchFamily="34" charset="0"/>
              </a:rPr>
              <a:t>Chiesa, nella </a:t>
            </a:r>
            <a:r>
              <a:rPr lang="it-IT" sz="2000" dirty="0">
                <a:solidFill>
                  <a:schemeClr val="tx2"/>
                </a:solidFill>
                <a:latin typeface="Arial Nova Cond" panose="020B0506020202020204" pitchFamily="34" charset="0"/>
              </a:rPr>
              <a:t>persona di Papa Francesco</a:t>
            </a:r>
            <a:r>
              <a:rPr lang="it-IT" sz="2000" dirty="0" smtClean="0">
                <a:solidFill>
                  <a:schemeClr val="tx2"/>
                </a:solidFill>
                <a:latin typeface="Arial Nova Cond" panose="020B0506020202020204" pitchFamily="34" charset="0"/>
              </a:rPr>
              <a:t>, ci chiede di </a:t>
            </a:r>
            <a:r>
              <a:rPr lang="it-IT" sz="2000" dirty="0">
                <a:solidFill>
                  <a:schemeClr val="tx2"/>
                </a:solidFill>
                <a:latin typeface="Arial Nova Cond" panose="020B0506020202020204" pitchFamily="34" charset="0"/>
              </a:rPr>
              <a:t>“camminare insieme” in stile sinodale</a:t>
            </a:r>
            <a:r>
              <a:rPr lang="it-IT" sz="2000" dirty="0" smtClean="0">
                <a:solidFill>
                  <a:schemeClr val="tx2"/>
                </a:solidFill>
                <a:latin typeface="Arial Nova Cond" panose="020B0506020202020204" pitchFamily="34" charset="0"/>
              </a:rPr>
              <a:t>?</a:t>
            </a:r>
          </a:p>
          <a:p>
            <a:pPr marL="502920" indent="-457200">
              <a:buAutoNum type="arabicParenR"/>
            </a:pPr>
            <a:r>
              <a:rPr lang="it-IT" sz="2000" dirty="0" smtClean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</a:t>
            </a:r>
            <a:r>
              <a:rPr lang="it-IT" sz="2000" dirty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primo principio nella costruzione di un </a:t>
            </a:r>
            <a:r>
              <a:rPr lang="it-IT" sz="2000" dirty="0" smtClean="0">
                <a:solidFill>
                  <a:schemeClr val="tx2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popolo</a:t>
            </a:r>
          </a:p>
          <a:p>
            <a:pPr marL="502920" lvl="0" indent="-457200">
              <a:buFont typeface="Wingdings" panose="05000000000000000000" pitchFamily="2" charset="2"/>
              <a:buAutoNum type="arabicParenR"/>
            </a:pPr>
            <a:r>
              <a:rPr lang="it-IT" sz="2000" dirty="0">
                <a:solidFill>
                  <a:schemeClr val="tx2"/>
                </a:solidFill>
                <a:latin typeface="Arial Nova Cond" panose="020B0506020202020204" pitchFamily="34" charset="0"/>
              </a:rPr>
              <a:t>Aiuta a lavorare a lunga </a:t>
            </a:r>
            <a:r>
              <a:rPr lang="it-IT" sz="2000" dirty="0" smtClean="0">
                <a:solidFill>
                  <a:schemeClr val="tx2"/>
                </a:solidFill>
                <a:latin typeface="Arial Nova Cond" panose="020B0506020202020204" pitchFamily="34" charset="0"/>
              </a:rPr>
              <a:t>scadenza</a:t>
            </a:r>
          </a:p>
          <a:p>
            <a:pPr marL="502920" indent="-457200">
              <a:buFont typeface="Wingdings" panose="05000000000000000000" pitchFamily="2" charset="2"/>
              <a:buAutoNum type="arabicParenR"/>
            </a:pPr>
            <a:r>
              <a:rPr lang="it-IT" sz="2000" dirty="0">
                <a:solidFill>
                  <a:schemeClr val="tx2"/>
                </a:solidFill>
                <a:latin typeface="Arial Nova Cond" panose="020B0506020202020204" pitchFamily="34" charset="0"/>
              </a:rPr>
              <a:t>Iniziare processi più che possedere </a:t>
            </a:r>
            <a:r>
              <a:rPr lang="it-IT" sz="2000" dirty="0" smtClean="0">
                <a:solidFill>
                  <a:schemeClr val="tx2"/>
                </a:solidFill>
                <a:latin typeface="Arial Nova Cond" panose="020B0506020202020204" pitchFamily="34" charset="0"/>
              </a:rPr>
              <a:t>spazi</a:t>
            </a:r>
          </a:p>
          <a:p>
            <a:pPr marL="502920" indent="-457200">
              <a:buFont typeface="Wingdings" panose="05000000000000000000" pitchFamily="2" charset="2"/>
              <a:buAutoNum type="arabicParenR"/>
            </a:pPr>
            <a:r>
              <a:rPr lang="it-IT" sz="2000" dirty="0" smtClean="0">
                <a:solidFill>
                  <a:schemeClr val="tx2"/>
                </a:solidFill>
                <a:latin typeface="Arial Nova Cond" panose="020B0506020202020204" pitchFamily="34" charset="0"/>
              </a:rPr>
              <a:t>Questo </a:t>
            </a:r>
            <a:r>
              <a:rPr lang="it-IT" sz="2000" dirty="0">
                <a:solidFill>
                  <a:schemeClr val="tx2"/>
                </a:solidFill>
                <a:latin typeface="Arial Nova Cond" panose="020B0506020202020204" pitchFamily="34" charset="0"/>
              </a:rPr>
              <a:t>criterio è appropriato per </a:t>
            </a:r>
            <a:r>
              <a:rPr lang="it-IT" sz="2000" dirty="0" smtClean="0">
                <a:solidFill>
                  <a:schemeClr val="tx2"/>
                </a:solidFill>
                <a:latin typeface="Arial Nova Cond" panose="020B0506020202020204" pitchFamily="34" charset="0"/>
              </a:rPr>
              <a:t>l’evangelizzazione</a:t>
            </a:r>
          </a:p>
          <a:p>
            <a:pPr marL="502920" lvl="0" indent="-457200">
              <a:buFont typeface="Wingdings" panose="05000000000000000000" pitchFamily="2" charset="2"/>
              <a:buAutoNum type="arabicParenR"/>
            </a:pPr>
            <a:r>
              <a:rPr lang="it-IT" sz="2000" dirty="0">
                <a:solidFill>
                  <a:schemeClr val="tx2"/>
                </a:solidFill>
                <a:latin typeface="Arial Nova Cond" panose="020B0506020202020204" pitchFamily="34" charset="0"/>
              </a:rPr>
              <a:t>Per adottare processi possibili e la strada </a:t>
            </a:r>
            <a:r>
              <a:rPr lang="it-IT" sz="2000" dirty="0" smtClean="0">
                <a:solidFill>
                  <a:schemeClr val="tx2"/>
                </a:solidFill>
                <a:latin typeface="Arial Nova Cond" panose="020B0506020202020204" pitchFamily="34" charset="0"/>
              </a:rPr>
              <a:t>è lunga.</a:t>
            </a:r>
            <a:r>
              <a:rPr lang="it-IT" sz="2000" dirty="0" smtClean="0">
                <a:latin typeface="Arial Nova Cond" panose="020B0506020202020204" pitchFamily="34" charset="0"/>
              </a:rPr>
              <a:t> </a:t>
            </a:r>
          </a:p>
          <a:p>
            <a:endParaRPr lang="it-IT" dirty="0" smtClean="0"/>
          </a:p>
          <a:p>
            <a:pPr marL="502920" lvl="0" indent="-457200">
              <a:buFont typeface="Wingdings" panose="05000000000000000000" pitchFamily="2" charset="2"/>
              <a:buAutoNum type="arabicParenR"/>
            </a:pPr>
            <a:endParaRPr lang="it-IT" dirty="0" smtClean="0"/>
          </a:p>
          <a:p>
            <a:pPr marL="502920" indent="-457200">
              <a:buAutoNum type="arabicParenR"/>
            </a:pPr>
            <a:endParaRPr lang="it-IT" dirty="0" smtClean="0">
              <a:latin typeface="Arial Nova Cond" panose="020B0506020202020204" pitchFamily="34" charset="0"/>
            </a:endParaRPr>
          </a:p>
          <a:p>
            <a:endParaRPr lang="it-IT" dirty="0">
              <a:latin typeface="Arial Nova Cond" panose="020B0506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it-IT" dirty="0">
              <a:latin typeface="Arial Nova Con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19" y="0"/>
            <a:ext cx="2834381" cy="207264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9180576" y="2886631"/>
            <a:ext cx="2545877" cy="18072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9301110" y="3082761"/>
            <a:ext cx="2425343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i="1" dirty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“il Tempo è superiore </a:t>
            </a:r>
            <a:endParaRPr lang="it-IT" sz="2000" i="1" dirty="0" smtClean="0">
              <a:solidFill>
                <a:srgbClr val="FF0000"/>
              </a:solidFill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i="1" dirty="0" smtClean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 </a:t>
            </a:r>
            <a:r>
              <a:rPr lang="it-IT" sz="2000" i="1" dirty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spazio</a:t>
            </a:r>
            <a:r>
              <a:rPr lang="it-IT" sz="2000" dirty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lang="it-IT" sz="2000" dirty="0" smtClean="0">
              <a:solidFill>
                <a:srgbClr val="FF0000"/>
              </a:solidFill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it-IT" sz="2000" dirty="0">
              <a:solidFill>
                <a:srgbClr val="FF0000"/>
              </a:solidFill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dirty="0" smtClean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2000" i="1" dirty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it-IT" sz="2000" dirty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223)</a:t>
            </a:r>
            <a:endParaRPr lang="it-IT" sz="1400" dirty="0">
              <a:effectLst/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540" y="3645411"/>
            <a:ext cx="7034861" cy="1890909"/>
          </a:xfrm>
          <a:prstGeom prst="rect">
            <a:avLst/>
          </a:prstGeom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101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5760" y="359605"/>
            <a:ext cx="7583424" cy="2132413"/>
          </a:xfrm>
        </p:spPr>
        <p:txBody>
          <a:bodyPr rtlCol="0">
            <a:normAutofit/>
          </a:bodyPr>
          <a:lstStyle/>
          <a:p>
            <a:r>
              <a:rPr lang="it-IT" dirty="0">
                <a:solidFill>
                  <a:schemeClr val="tx2"/>
                </a:solidFill>
                <a:latin typeface="Arial Nova Cond" panose="020B0506020202020204" pitchFamily="34" charset="0"/>
              </a:rPr>
              <a:t>Il Concilio Vaticano II (Santo Sinodo</a:t>
            </a:r>
            <a:r>
              <a:rPr lang="it-IT" dirty="0" smtClean="0">
                <a:solidFill>
                  <a:schemeClr val="tx2"/>
                </a:solidFill>
                <a:latin typeface="Arial Nova Cond" panose="020B0506020202020204" pitchFamily="34" charset="0"/>
              </a:rPr>
              <a:t>) avvia </a:t>
            </a:r>
            <a:r>
              <a:rPr lang="it-IT" dirty="0">
                <a:solidFill>
                  <a:schemeClr val="tx2"/>
                </a:solidFill>
                <a:latin typeface="Arial Nova Cond" panose="020B0506020202020204" pitchFamily="34" charset="0"/>
              </a:rPr>
              <a:t>il lungo processo </a:t>
            </a:r>
            <a:r>
              <a:rPr lang="it-IT" dirty="0" smtClean="0">
                <a:solidFill>
                  <a:schemeClr val="tx2"/>
                </a:solidFill>
                <a:latin typeface="Arial Nova Cond" panose="020B0506020202020204" pitchFamily="34" charset="0"/>
              </a:rPr>
              <a:t>che </a:t>
            </a:r>
            <a:r>
              <a:rPr lang="it-IT" dirty="0">
                <a:solidFill>
                  <a:schemeClr val="tx2"/>
                </a:solidFill>
                <a:latin typeface="Arial Nova Cond" panose="020B0506020202020204" pitchFamily="34" charset="0"/>
              </a:rPr>
              <a:t>ha portato alla maturazione </a:t>
            </a:r>
            <a:r>
              <a:rPr lang="it-IT" dirty="0" smtClean="0">
                <a:solidFill>
                  <a:schemeClr val="tx2"/>
                </a:solidFill>
                <a:latin typeface="Arial Nova Cond" panose="020B0506020202020204" pitchFamily="34" charset="0"/>
              </a:rPr>
              <a:t>della </a:t>
            </a:r>
            <a:r>
              <a:rPr lang="it-IT" dirty="0">
                <a:solidFill>
                  <a:schemeClr val="tx2"/>
                </a:solidFill>
                <a:latin typeface="Arial Nova Cond" panose="020B0506020202020204" pitchFamily="34" charset="0"/>
              </a:rPr>
              <a:t>coscienza sinodale del popolo di Dio oggi</a:t>
            </a:r>
            <a:r>
              <a:rPr lang="it-IT" dirty="0" smtClean="0">
                <a:solidFill>
                  <a:schemeClr val="tx2"/>
                </a:solidFill>
                <a:latin typeface="Arial Nova Cond" panose="020B0506020202020204" pitchFamily="34" charset="0"/>
              </a:rPr>
              <a:t>.</a:t>
            </a:r>
          </a:p>
          <a:p>
            <a:r>
              <a:rPr lang="it-IT" dirty="0">
                <a:solidFill>
                  <a:schemeClr val="tx2"/>
                </a:solidFill>
                <a:latin typeface="Arial Nova Cond" panose="020B0506020202020204" pitchFamily="34" charset="0"/>
              </a:rPr>
              <a:t>Ma come discernere il modo e lo stile di realizzare il Concilio nella vita della Chiesa?</a:t>
            </a:r>
          </a:p>
          <a:p>
            <a:endParaRPr lang="it-IT" dirty="0" smtClean="0">
              <a:latin typeface="Arial Nova Cond" panose="020B0506020202020204" pitchFamily="34" charset="0"/>
            </a:endParaRPr>
          </a:p>
          <a:p>
            <a:pPr marL="502920" lvl="0" indent="-457200">
              <a:buFont typeface="Wingdings" panose="05000000000000000000" pitchFamily="2" charset="2"/>
              <a:buAutoNum type="arabicParenR"/>
            </a:pPr>
            <a:endParaRPr lang="it-IT" dirty="0" smtClean="0">
              <a:latin typeface="Arial Nova Cond" panose="020B0506020202020204" pitchFamily="34" charset="0"/>
            </a:endParaRPr>
          </a:p>
          <a:p>
            <a:pPr marL="502920" indent="-457200">
              <a:buAutoNum type="arabicParenR"/>
            </a:pPr>
            <a:endParaRPr lang="it-IT" dirty="0" smtClean="0">
              <a:latin typeface="Arial Nova Cond" panose="020B0506020202020204" pitchFamily="34" charset="0"/>
            </a:endParaRPr>
          </a:p>
          <a:p>
            <a:endParaRPr lang="it-IT" dirty="0">
              <a:latin typeface="Arial Nova Cond" panose="020B0506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it-IT" dirty="0">
              <a:latin typeface="Arial Nova Con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19" y="0"/>
            <a:ext cx="2834381" cy="207264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421384" y="2616201"/>
            <a:ext cx="4165029" cy="33138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444503" y="2740382"/>
            <a:ext cx="4299189" cy="3065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600" i="1" dirty="0" smtClean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“Una </a:t>
            </a:r>
            <a:r>
              <a:rPr lang="it-IT" sz="1600" i="1" dirty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ermeneutica della riforma, </a:t>
            </a:r>
            <a:endParaRPr lang="it-IT" sz="1600" i="1" dirty="0" smtClean="0">
              <a:solidFill>
                <a:srgbClr val="FF0000"/>
              </a:solidFill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600" i="1" dirty="0" smtClean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</a:t>
            </a:r>
            <a:r>
              <a:rPr lang="it-IT" sz="1600" i="1" dirty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rinnovamento nella continuità </a:t>
            </a:r>
            <a:r>
              <a:rPr lang="it-IT" sz="1600" i="1" dirty="0" smtClean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dell’unico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600" i="1" dirty="0" smtClean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i="1" dirty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soggetto-Chiesa, </a:t>
            </a:r>
            <a:r>
              <a:rPr lang="it-IT" sz="1600" i="1" dirty="0" smtClean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</a:t>
            </a:r>
            <a:r>
              <a:rPr lang="it-IT" sz="1600" i="1" dirty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Signore ci ha donato; </a:t>
            </a:r>
            <a:endParaRPr lang="it-IT" sz="1600" i="1" dirty="0" smtClean="0">
              <a:solidFill>
                <a:srgbClr val="FF0000"/>
              </a:solidFill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600" i="1" dirty="0" smtClean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</a:t>
            </a:r>
            <a:r>
              <a:rPr lang="it-IT" sz="1600" i="1" dirty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soggetto che cresce nel tempo e si sviluppa, </a:t>
            </a:r>
            <a:endParaRPr lang="it-IT" sz="1600" i="1" dirty="0" smtClean="0">
              <a:solidFill>
                <a:srgbClr val="FF0000"/>
              </a:solidFill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600" i="1" dirty="0" smtClean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rimanendo </a:t>
            </a:r>
            <a:r>
              <a:rPr lang="it-IT" sz="1600" i="1" dirty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però sempre lo stesso, </a:t>
            </a:r>
            <a:endParaRPr lang="it-IT" sz="1600" i="1" dirty="0" smtClean="0">
              <a:solidFill>
                <a:srgbClr val="FF0000"/>
              </a:solidFill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600" i="1" dirty="0" smtClean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unico </a:t>
            </a:r>
            <a:r>
              <a:rPr lang="it-IT" sz="1600" i="1" dirty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soggetto del popolo di Dio in cammino” </a:t>
            </a:r>
            <a:endParaRPr lang="it-IT" sz="1600" i="1" dirty="0" smtClean="0">
              <a:solidFill>
                <a:srgbClr val="FF0000"/>
              </a:solidFill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600" i="1" dirty="0" smtClean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1600" i="1" dirty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Papa Benedetto XVI, </a:t>
            </a:r>
            <a:endParaRPr lang="it-IT" sz="1600" i="1" dirty="0" smtClean="0">
              <a:solidFill>
                <a:srgbClr val="FF0000"/>
              </a:solidFill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600" i="1" dirty="0" smtClean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discorso </a:t>
            </a:r>
            <a:r>
              <a:rPr lang="it-IT" sz="1600" i="1" dirty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 curia romana 22/1/2005).</a:t>
            </a:r>
            <a:r>
              <a:rPr lang="it-IT" sz="1600" dirty="0" smtClean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it-IT" sz="2000" u="sng" dirty="0">
              <a:solidFill>
                <a:srgbClr val="FF0000"/>
              </a:solidFill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dirty="0" smtClean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2000" i="1" dirty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it-IT" sz="2000" dirty="0">
                <a:solidFill>
                  <a:srgbClr val="FF0000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223)</a:t>
            </a:r>
            <a:endParaRPr lang="it-IT" sz="1400" dirty="0">
              <a:effectLst/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it-IT" smtClean="0"/>
              <a:t>6</a:t>
            </a:fld>
            <a:endParaRPr lang="it-IT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6261099" y="2793493"/>
            <a:ext cx="5853113" cy="2921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600" dirty="0">
                <a:solidFill>
                  <a:schemeClr val="tx2"/>
                </a:solidFill>
                <a:latin typeface="Arial Nova Cond" panose="020B0506020202020204" pitchFamily="34" charset="0"/>
              </a:rPr>
              <a:t>Unico soggetto del popolo di Dio in cammino che cresce e si sviluppa. </a:t>
            </a:r>
          </a:p>
          <a:p>
            <a:r>
              <a:rPr lang="it-IT" sz="2600" dirty="0">
                <a:solidFill>
                  <a:schemeClr val="tx2"/>
                </a:solidFill>
                <a:latin typeface="Arial Nova Cond" panose="020B0506020202020204" pitchFamily="34" charset="0"/>
              </a:rPr>
              <a:t>Papa Francesco sviluppando il pensiero di Papa Benedetto, parla di continuità soprattutto in riferimento alla continuità della riforma conciliare (W. Kasper</a:t>
            </a:r>
            <a:r>
              <a:rPr lang="it-IT" sz="2600" dirty="0" smtClean="0">
                <a:solidFill>
                  <a:schemeClr val="tx2"/>
                </a:solidFill>
                <a:latin typeface="Arial Nova Cond" panose="020B0506020202020204" pitchFamily="34" charset="0"/>
              </a:rPr>
              <a:t>).</a:t>
            </a:r>
            <a:endParaRPr lang="it-IT" dirty="0" smtClean="0"/>
          </a:p>
          <a:p>
            <a:pPr marL="502920" indent="-457200">
              <a:buFont typeface="Wingdings" panose="05000000000000000000" pitchFamily="2" charset="2"/>
              <a:buAutoNum type="arabicParenR"/>
            </a:pPr>
            <a:endParaRPr lang="it-IT" dirty="0" smtClean="0"/>
          </a:p>
          <a:p>
            <a:pPr marL="502920" indent="-457200">
              <a:buFont typeface="Wingdings" panose="05000000000000000000" pitchFamily="2" charset="2"/>
              <a:buAutoNum type="arabicParenR"/>
            </a:pPr>
            <a:endParaRPr lang="it-IT" dirty="0" smtClean="0">
              <a:latin typeface="Arial Nova Cond" panose="020B0506020202020204" pitchFamily="34" charset="0"/>
            </a:endParaRPr>
          </a:p>
          <a:p>
            <a:endParaRPr lang="it-IT" dirty="0" smtClean="0">
              <a:latin typeface="Arial Nova Cond" panose="020B0506020202020204" pitchFamily="34" charset="0"/>
            </a:endParaRPr>
          </a:p>
          <a:p>
            <a:pPr algn="ctr">
              <a:lnSpc>
                <a:spcPct val="115000"/>
              </a:lnSpc>
            </a:pPr>
            <a:endParaRPr lang="it-IT" dirty="0">
              <a:latin typeface="Arial Nova Con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0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5760" y="359605"/>
            <a:ext cx="7583424" cy="3426069"/>
          </a:xfrm>
        </p:spPr>
        <p:txBody>
          <a:bodyPr rtlCol="0">
            <a:normAutofit/>
          </a:bodyPr>
          <a:lstStyle/>
          <a:p>
            <a:endParaRPr lang="it-IT" dirty="0" smtClean="0"/>
          </a:p>
          <a:p>
            <a:pPr marL="502920" lvl="0" indent="-457200">
              <a:buFont typeface="Wingdings" panose="05000000000000000000" pitchFamily="2" charset="2"/>
              <a:buAutoNum type="arabicParenR"/>
            </a:pPr>
            <a:endParaRPr lang="it-IT" dirty="0" smtClean="0"/>
          </a:p>
          <a:p>
            <a:pPr marL="502920" indent="-457200">
              <a:buAutoNum type="arabicParenR"/>
            </a:pPr>
            <a:endParaRPr lang="it-IT" dirty="0" smtClean="0">
              <a:latin typeface="Arial Nova Cond" panose="020B0506020202020204" pitchFamily="34" charset="0"/>
            </a:endParaRPr>
          </a:p>
          <a:p>
            <a:endParaRPr lang="it-IT" dirty="0">
              <a:latin typeface="Arial Nova Cond" panose="020B0506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it-IT" dirty="0">
              <a:latin typeface="Arial Nova Con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19" y="0"/>
            <a:ext cx="2834381" cy="207264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9504666" y="2493012"/>
            <a:ext cx="2291431" cy="2683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9344339" y="2591145"/>
            <a:ext cx="26120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>
                <a:solidFill>
                  <a:srgbClr val="FF0000"/>
                </a:solidFill>
                <a:latin typeface="Arial Nova Cond" panose="020B0506020202020204" pitchFamily="34" charset="0"/>
              </a:rPr>
              <a:t>“Ciascun Battezzato, </a:t>
            </a:r>
          </a:p>
          <a:p>
            <a:pPr algn="ctr"/>
            <a:r>
              <a:rPr lang="it-IT" i="1" dirty="0">
                <a:solidFill>
                  <a:srgbClr val="FF0000"/>
                </a:solidFill>
                <a:latin typeface="Arial Nova Cond" panose="020B0506020202020204" pitchFamily="34" charset="0"/>
              </a:rPr>
              <a:t>qualunque sia la sua funzione nella Chiesa </a:t>
            </a:r>
          </a:p>
          <a:p>
            <a:pPr algn="ctr"/>
            <a:r>
              <a:rPr lang="it-IT" i="1" dirty="0">
                <a:solidFill>
                  <a:srgbClr val="FF0000"/>
                </a:solidFill>
                <a:latin typeface="Arial Nova Cond" panose="020B0506020202020204" pitchFamily="34" charset="0"/>
              </a:rPr>
              <a:t>e il grado di istruzione della sua fede </a:t>
            </a:r>
          </a:p>
          <a:p>
            <a:pPr algn="ctr"/>
            <a:r>
              <a:rPr lang="it-IT" i="1" dirty="0">
                <a:solidFill>
                  <a:srgbClr val="FF0000"/>
                </a:solidFill>
                <a:latin typeface="Arial Nova Cond" panose="020B0506020202020204" pitchFamily="34" charset="0"/>
              </a:rPr>
              <a:t>è un soggetto attivo di evangelizzazione” </a:t>
            </a:r>
            <a:endParaRPr lang="it-IT" i="1" dirty="0" smtClean="0">
              <a:solidFill>
                <a:srgbClr val="FF0000"/>
              </a:solidFill>
              <a:latin typeface="Arial Nova Cond" panose="020B0506020202020204" pitchFamily="34" charset="0"/>
            </a:endParaRPr>
          </a:p>
          <a:p>
            <a:pPr algn="ctr"/>
            <a:endParaRPr lang="it-IT" i="1" dirty="0">
              <a:solidFill>
                <a:srgbClr val="FF0000"/>
              </a:solidFill>
              <a:latin typeface="Arial Nova Cond" panose="020B0506020202020204" pitchFamily="34" charset="0"/>
            </a:endParaRPr>
          </a:p>
          <a:p>
            <a:pPr algn="ctr"/>
            <a:r>
              <a:rPr lang="it-IT" i="1" dirty="0" smtClean="0">
                <a:solidFill>
                  <a:srgbClr val="FF0000"/>
                </a:solidFill>
                <a:latin typeface="Arial Nova Cond" panose="020B0506020202020204" pitchFamily="34" charset="0"/>
              </a:rPr>
              <a:t>(</a:t>
            </a:r>
            <a:r>
              <a:rPr lang="it-IT" i="1" dirty="0">
                <a:solidFill>
                  <a:srgbClr val="FF0000"/>
                </a:solidFill>
                <a:latin typeface="Arial Nova Cond" panose="020B0506020202020204" pitchFamily="34" charset="0"/>
              </a:rPr>
              <a:t>EG n. 120)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it-IT" smtClean="0"/>
              <a:t>7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68" y="381564"/>
            <a:ext cx="7297679" cy="479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4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7130" y="530206"/>
            <a:ext cx="8705088" cy="2132413"/>
          </a:xfrm>
        </p:spPr>
        <p:txBody>
          <a:bodyPr rtlCol="0">
            <a:normAutofit fontScale="47500" lnSpcReduction="20000"/>
          </a:bodyPr>
          <a:lstStyle/>
          <a:p>
            <a:pPr algn="just"/>
            <a:r>
              <a:rPr lang="it-IT" sz="3600" dirty="0">
                <a:solidFill>
                  <a:schemeClr val="tx2"/>
                </a:solidFill>
                <a:latin typeface="Arial Nova Cond" panose="020B0506020202020204" pitchFamily="34" charset="0"/>
              </a:rPr>
              <a:t>In 60 anni la visione ecclesiologica è cresciuta, papa Francesco ha raccolto il cuore dell’insegnamento conciliare trasformandolo, sulla scia dei suoi predecessori, nella realizzazione di </a:t>
            </a:r>
            <a:r>
              <a:rPr lang="it-IT" sz="36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un cammino sinodale</a:t>
            </a:r>
            <a:r>
              <a:rPr lang="it-IT" sz="3600" dirty="0">
                <a:solidFill>
                  <a:schemeClr val="tx2"/>
                </a:solidFill>
                <a:latin typeface="Arial Nova Cond" panose="020B0506020202020204" pitchFamily="34" charset="0"/>
              </a:rPr>
              <a:t> della Chiesa che coinvolge tutto il popolo nella missione.</a:t>
            </a:r>
          </a:p>
          <a:p>
            <a:pPr algn="just"/>
            <a:r>
              <a:rPr lang="it-IT" sz="3600" dirty="0">
                <a:solidFill>
                  <a:schemeClr val="tx2"/>
                </a:solidFill>
                <a:latin typeface="Arial Nova Cond" panose="020B0506020202020204" pitchFamily="34" charset="0"/>
              </a:rPr>
              <a:t> </a:t>
            </a:r>
            <a:r>
              <a:rPr lang="it-IT" sz="3600" u="sng" dirty="0" smtClean="0">
                <a:solidFill>
                  <a:schemeClr val="tx2"/>
                </a:solidFill>
                <a:latin typeface="Arial Nova Cond" panose="020B0506020202020204" pitchFamily="34" charset="0"/>
              </a:rPr>
              <a:t>Discorso </a:t>
            </a:r>
            <a:r>
              <a:rPr lang="it-IT" sz="3600" u="sng" dirty="0">
                <a:solidFill>
                  <a:schemeClr val="tx2"/>
                </a:solidFill>
                <a:latin typeface="Arial Nova Cond" panose="020B0506020202020204" pitchFamily="34" charset="0"/>
              </a:rPr>
              <a:t>alla curia 2015 ratifica la maturazione e </a:t>
            </a:r>
            <a:r>
              <a:rPr lang="it-IT" sz="3600" u="sng" dirty="0" smtClean="0">
                <a:solidFill>
                  <a:schemeClr val="tx2"/>
                </a:solidFill>
                <a:latin typeface="Arial Nova Cond" panose="020B0506020202020204" pitchFamily="34" charset="0"/>
              </a:rPr>
              <a:t>la svolta</a:t>
            </a:r>
            <a:endParaRPr lang="it-IT" sz="3600" dirty="0">
              <a:solidFill>
                <a:schemeClr val="tx2"/>
              </a:solidFill>
              <a:latin typeface="Arial Nova Cond" panose="020B0506020202020204" pitchFamily="34" charset="0"/>
            </a:endParaRPr>
          </a:p>
          <a:p>
            <a:pPr algn="just"/>
            <a:r>
              <a:rPr lang="it-IT" sz="3600" dirty="0">
                <a:solidFill>
                  <a:schemeClr val="tx2"/>
                </a:solidFill>
                <a:latin typeface="Arial Nova Cond" panose="020B0506020202020204" pitchFamily="34" charset="0"/>
              </a:rPr>
              <a:t>Dal cammino del Sinodo dei vescovi  </a:t>
            </a:r>
            <a:r>
              <a:rPr lang="it-IT" sz="3600" dirty="0" smtClean="0">
                <a:solidFill>
                  <a:schemeClr val="tx2"/>
                </a:solidFill>
                <a:latin typeface="Arial Nova Cond" panose="020B0506020202020204" pitchFamily="34" charset="0"/>
              </a:rPr>
              <a:t>                  </a:t>
            </a:r>
            <a:r>
              <a:rPr lang="it-IT" sz="3600" dirty="0">
                <a:solidFill>
                  <a:schemeClr val="tx2"/>
                </a:solidFill>
                <a:latin typeface="Arial Nova Cond" panose="020B0506020202020204" pitchFamily="34" charset="0"/>
              </a:rPr>
              <a:t>alla Chiesa tutta </a:t>
            </a:r>
            <a:r>
              <a:rPr lang="it-IT" sz="3600" dirty="0" smtClean="0">
                <a:solidFill>
                  <a:schemeClr val="tx2"/>
                </a:solidFill>
                <a:latin typeface="Arial Nova Cond" panose="020B0506020202020204" pitchFamily="34" charset="0"/>
              </a:rPr>
              <a:t>sinodale</a:t>
            </a:r>
            <a:endParaRPr lang="it-IT" sz="3600" dirty="0">
              <a:solidFill>
                <a:schemeClr val="tx2"/>
              </a:solidFill>
              <a:latin typeface="Arial Nova Cond" panose="020B0506020202020204" pitchFamily="34" charset="0"/>
            </a:endParaRPr>
          </a:p>
          <a:p>
            <a:pPr marL="45720" indent="0" algn="just">
              <a:buNone/>
            </a:pPr>
            <a:r>
              <a:rPr lang="it-IT" sz="3600" b="1" dirty="0" smtClean="0">
                <a:solidFill>
                  <a:schemeClr val="tx2"/>
                </a:solidFill>
                <a:latin typeface="Arial Nova Cond" panose="020B0506020202020204" pitchFamily="34" charset="0"/>
              </a:rPr>
              <a:t>                                                   Un </a:t>
            </a:r>
            <a:r>
              <a:rPr lang="it-IT" sz="3600" b="1" dirty="0">
                <a:solidFill>
                  <a:schemeClr val="tx2"/>
                </a:solidFill>
                <a:latin typeface="Arial Nova Cond" panose="020B0506020202020204" pitchFamily="34" charset="0"/>
              </a:rPr>
              <a:t>corpo vivo che cresce</a:t>
            </a:r>
          </a:p>
          <a:p>
            <a:pPr algn="just"/>
            <a:endParaRPr lang="it-IT" dirty="0" smtClean="0">
              <a:latin typeface="Arial Nova Cond" panose="020B0506020202020204" pitchFamily="34" charset="0"/>
            </a:endParaRPr>
          </a:p>
          <a:p>
            <a:pPr marL="502920" lvl="0" indent="-457200" algn="just">
              <a:buFont typeface="Wingdings" panose="05000000000000000000" pitchFamily="2" charset="2"/>
              <a:buAutoNum type="arabicParenR"/>
            </a:pPr>
            <a:endParaRPr lang="it-IT" dirty="0" smtClean="0">
              <a:latin typeface="Arial Nova Cond" panose="020B0506020202020204" pitchFamily="34" charset="0"/>
            </a:endParaRPr>
          </a:p>
          <a:p>
            <a:pPr marL="502920" indent="-457200" algn="just">
              <a:buAutoNum type="arabicParenR"/>
            </a:pPr>
            <a:endParaRPr lang="it-IT" dirty="0" smtClean="0">
              <a:latin typeface="Arial Nova Cond" panose="020B0506020202020204" pitchFamily="34" charset="0"/>
            </a:endParaRPr>
          </a:p>
          <a:p>
            <a:pPr algn="just"/>
            <a:endParaRPr lang="it-IT" dirty="0">
              <a:latin typeface="Arial Nova Cond" panose="020B0506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dirty="0">
              <a:latin typeface="Arial Nova Con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19" y="0"/>
            <a:ext cx="2834381" cy="207264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095275" y="2618995"/>
            <a:ext cx="4165029" cy="33138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3220002" y="2618995"/>
            <a:ext cx="39155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>
                <a:solidFill>
                  <a:srgbClr val="FF0000"/>
                </a:solidFill>
                <a:latin typeface="Arial Nova Cond" panose="020B0506020202020204" pitchFamily="34" charset="0"/>
              </a:rPr>
              <a:t>“Il cammino della </a:t>
            </a:r>
            <a:r>
              <a:rPr lang="it-IT" i="1" dirty="0" err="1">
                <a:solidFill>
                  <a:srgbClr val="FF0000"/>
                </a:solidFill>
                <a:latin typeface="Arial Nova Cond" panose="020B0506020202020204" pitchFamily="34" charset="0"/>
              </a:rPr>
              <a:t>sinodalità</a:t>
            </a:r>
            <a:r>
              <a:rPr lang="it-IT" i="1" dirty="0">
                <a:solidFill>
                  <a:srgbClr val="FF0000"/>
                </a:solidFill>
                <a:latin typeface="Arial Nova Cond" panose="020B0506020202020204" pitchFamily="34" charset="0"/>
              </a:rPr>
              <a:t> è il </a:t>
            </a:r>
            <a:r>
              <a:rPr lang="it-IT" i="1" dirty="0" smtClean="0">
                <a:solidFill>
                  <a:srgbClr val="FF0000"/>
                </a:solidFill>
                <a:latin typeface="Arial Nova Cond" panose="020B0506020202020204" pitchFamily="34" charset="0"/>
              </a:rPr>
              <a:t>cammino</a:t>
            </a:r>
          </a:p>
          <a:p>
            <a:pPr algn="ctr"/>
            <a:r>
              <a:rPr lang="it-IT" i="1" dirty="0" smtClean="0">
                <a:solidFill>
                  <a:srgbClr val="FF0000"/>
                </a:solidFill>
                <a:latin typeface="Arial Nova Cond" panose="020B0506020202020204" pitchFamily="34" charset="0"/>
              </a:rPr>
              <a:t> </a:t>
            </a:r>
            <a:r>
              <a:rPr lang="it-IT" i="1" dirty="0">
                <a:solidFill>
                  <a:srgbClr val="FF0000"/>
                </a:solidFill>
                <a:latin typeface="Arial Nova Cond" panose="020B0506020202020204" pitchFamily="34" charset="0"/>
              </a:rPr>
              <a:t>che Dio </a:t>
            </a:r>
            <a:r>
              <a:rPr lang="it-IT" i="1" dirty="0" smtClean="0">
                <a:solidFill>
                  <a:srgbClr val="FF0000"/>
                </a:solidFill>
                <a:latin typeface="Arial Nova Cond" panose="020B0506020202020204" pitchFamily="34" charset="0"/>
              </a:rPr>
              <a:t>si </a:t>
            </a:r>
            <a:r>
              <a:rPr lang="it-IT" i="1" dirty="0">
                <a:solidFill>
                  <a:srgbClr val="FF0000"/>
                </a:solidFill>
                <a:latin typeface="Arial Nova Cond" panose="020B0506020202020204" pitchFamily="34" charset="0"/>
              </a:rPr>
              <a:t>aspetta dalla Chiesa del terzo </a:t>
            </a:r>
            <a:r>
              <a:rPr lang="it-IT" i="1" dirty="0" smtClean="0">
                <a:solidFill>
                  <a:srgbClr val="FF0000"/>
                </a:solidFill>
                <a:latin typeface="Arial Nova Cond" panose="020B0506020202020204" pitchFamily="34" charset="0"/>
              </a:rPr>
              <a:t>millennio”. </a:t>
            </a:r>
          </a:p>
          <a:p>
            <a:pPr algn="ctr"/>
            <a:endParaRPr lang="it-IT" i="1" dirty="0">
              <a:solidFill>
                <a:srgbClr val="FF0000"/>
              </a:solidFill>
              <a:latin typeface="Arial Nova Cond" panose="020B0506020202020204" pitchFamily="34" charset="0"/>
            </a:endParaRPr>
          </a:p>
          <a:p>
            <a:pPr algn="ctr"/>
            <a:r>
              <a:rPr lang="it-IT" i="1" dirty="0" smtClean="0">
                <a:solidFill>
                  <a:srgbClr val="FF0000"/>
                </a:solidFill>
                <a:latin typeface="Arial Nova Cond" panose="020B0506020202020204" pitchFamily="34" charset="0"/>
              </a:rPr>
              <a:t>Quello </a:t>
            </a:r>
            <a:r>
              <a:rPr lang="it-IT" i="1" dirty="0">
                <a:solidFill>
                  <a:srgbClr val="FF0000"/>
                </a:solidFill>
                <a:latin typeface="Arial Nova Cond" panose="020B0506020202020204" pitchFamily="34" charset="0"/>
              </a:rPr>
              <a:t>che il Signore ci chiede, </a:t>
            </a:r>
            <a:r>
              <a:rPr lang="it-IT" i="1" dirty="0" smtClean="0">
                <a:solidFill>
                  <a:srgbClr val="FF0000"/>
                </a:solidFill>
                <a:latin typeface="Arial Nova Cond" panose="020B0506020202020204" pitchFamily="34" charset="0"/>
              </a:rPr>
              <a:t>in </a:t>
            </a:r>
            <a:r>
              <a:rPr lang="it-IT" i="1" dirty="0">
                <a:solidFill>
                  <a:srgbClr val="FF0000"/>
                </a:solidFill>
                <a:latin typeface="Arial Nova Cond" panose="020B0506020202020204" pitchFamily="34" charset="0"/>
              </a:rPr>
              <a:t>un certo senso, è già tutto </a:t>
            </a:r>
            <a:r>
              <a:rPr lang="it-IT" i="1" dirty="0" smtClean="0">
                <a:solidFill>
                  <a:srgbClr val="FF0000"/>
                </a:solidFill>
                <a:latin typeface="Arial Nova Cond" panose="020B0506020202020204" pitchFamily="34" charset="0"/>
              </a:rPr>
              <a:t>contenuto </a:t>
            </a:r>
            <a:r>
              <a:rPr lang="it-IT" i="1" dirty="0">
                <a:solidFill>
                  <a:srgbClr val="FF0000"/>
                </a:solidFill>
                <a:latin typeface="Arial Nova Cond" panose="020B0506020202020204" pitchFamily="34" charset="0"/>
              </a:rPr>
              <a:t>nella parola </a:t>
            </a:r>
            <a:r>
              <a:rPr lang="it-IT" i="1" dirty="0" smtClean="0">
                <a:solidFill>
                  <a:srgbClr val="FF0000"/>
                </a:solidFill>
                <a:latin typeface="Arial Nova Cond" panose="020B0506020202020204" pitchFamily="34" charset="0"/>
              </a:rPr>
              <a:t>“Sinodo</a:t>
            </a:r>
            <a:r>
              <a:rPr lang="it-IT" i="1" dirty="0">
                <a:solidFill>
                  <a:srgbClr val="FF0000"/>
                </a:solidFill>
                <a:latin typeface="Arial Nova Cond" panose="020B0506020202020204" pitchFamily="34" charset="0"/>
              </a:rPr>
              <a:t>”. </a:t>
            </a:r>
            <a:endParaRPr lang="it-IT" i="1" dirty="0" smtClean="0">
              <a:solidFill>
                <a:srgbClr val="FF0000"/>
              </a:solidFill>
              <a:latin typeface="Arial Nova Cond" panose="020B0506020202020204" pitchFamily="34" charset="0"/>
            </a:endParaRPr>
          </a:p>
          <a:p>
            <a:pPr algn="ctr"/>
            <a:r>
              <a:rPr lang="it-IT" i="1" dirty="0" smtClean="0">
                <a:solidFill>
                  <a:srgbClr val="FF0000"/>
                </a:solidFill>
                <a:latin typeface="Arial Nova Cond" panose="020B0506020202020204" pitchFamily="34" charset="0"/>
              </a:rPr>
              <a:t>Camminare </a:t>
            </a:r>
            <a:r>
              <a:rPr lang="it-IT" i="1" dirty="0">
                <a:solidFill>
                  <a:srgbClr val="FF0000"/>
                </a:solidFill>
                <a:latin typeface="Arial Nova Cond" panose="020B0506020202020204" pitchFamily="34" charset="0"/>
              </a:rPr>
              <a:t>insieme – laici, Pastori, </a:t>
            </a:r>
            <a:endParaRPr lang="it-IT" i="1" dirty="0" smtClean="0">
              <a:solidFill>
                <a:srgbClr val="FF0000"/>
              </a:solidFill>
              <a:latin typeface="Arial Nova Cond" panose="020B0506020202020204" pitchFamily="34" charset="0"/>
            </a:endParaRPr>
          </a:p>
          <a:p>
            <a:pPr algn="ctr"/>
            <a:r>
              <a:rPr lang="it-IT" i="1" dirty="0" smtClean="0">
                <a:solidFill>
                  <a:srgbClr val="FF0000"/>
                </a:solidFill>
                <a:latin typeface="Arial Nova Cond" panose="020B0506020202020204" pitchFamily="34" charset="0"/>
              </a:rPr>
              <a:t>Vescovo </a:t>
            </a:r>
            <a:r>
              <a:rPr lang="it-IT" i="1" dirty="0">
                <a:solidFill>
                  <a:srgbClr val="FF0000"/>
                </a:solidFill>
                <a:latin typeface="Arial Nova Cond" panose="020B0506020202020204" pitchFamily="34" charset="0"/>
              </a:rPr>
              <a:t>di Roma – è un concetto </a:t>
            </a:r>
            <a:endParaRPr lang="it-IT" i="1" dirty="0" smtClean="0">
              <a:solidFill>
                <a:srgbClr val="FF0000"/>
              </a:solidFill>
              <a:latin typeface="Arial Nova Cond" panose="020B0506020202020204" pitchFamily="34" charset="0"/>
            </a:endParaRPr>
          </a:p>
          <a:p>
            <a:pPr algn="ctr"/>
            <a:r>
              <a:rPr lang="it-IT" i="1" dirty="0" smtClean="0">
                <a:solidFill>
                  <a:srgbClr val="FF0000"/>
                </a:solidFill>
                <a:latin typeface="Arial Nova Cond" panose="020B0506020202020204" pitchFamily="34" charset="0"/>
              </a:rPr>
              <a:t>facile </a:t>
            </a:r>
            <a:r>
              <a:rPr lang="it-IT" i="1" dirty="0">
                <a:solidFill>
                  <a:srgbClr val="FF0000"/>
                </a:solidFill>
                <a:latin typeface="Arial Nova Cond" panose="020B0506020202020204" pitchFamily="34" charset="0"/>
              </a:rPr>
              <a:t>da esprimere a parole, </a:t>
            </a:r>
            <a:endParaRPr lang="it-IT" i="1" dirty="0" smtClean="0">
              <a:solidFill>
                <a:srgbClr val="FF0000"/>
              </a:solidFill>
              <a:latin typeface="Arial Nova Cond" panose="020B0506020202020204" pitchFamily="34" charset="0"/>
            </a:endParaRPr>
          </a:p>
          <a:p>
            <a:pPr algn="ctr"/>
            <a:r>
              <a:rPr lang="it-IT" i="1" dirty="0" smtClean="0">
                <a:solidFill>
                  <a:srgbClr val="FF0000"/>
                </a:solidFill>
                <a:latin typeface="Arial Nova Cond" panose="020B0506020202020204" pitchFamily="34" charset="0"/>
              </a:rPr>
              <a:t>ma </a:t>
            </a:r>
            <a:r>
              <a:rPr lang="it-IT" i="1" dirty="0">
                <a:solidFill>
                  <a:srgbClr val="FF0000"/>
                </a:solidFill>
                <a:latin typeface="Arial Nova Cond" panose="020B0506020202020204" pitchFamily="34" charset="0"/>
              </a:rPr>
              <a:t>non così facile da mettere in pratica”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it-IT" smtClean="0"/>
              <a:t>8</a:t>
            </a:fld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4194048" y="1828800"/>
            <a:ext cx="6143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6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19" y="0"/>
            <a:ext cx="2834381" cy="2072640"/>
          </a:xfrm>
          <a:prstGeom prst="rect">
            <a:avLst/>
          </a:prstGeom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it-IT" smtClean="0"/>
              <a:t>9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75" y="405552"/>
            <a:ext cx="8653962" cy="530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ambini che giocan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250_TF03461883.potx" id="{AAD36B79-23AF-49B5-8739-ED27CE27F3A4}" vid="{7FE44967-ED46-42A4-9D23-388EF2C01E87}"/>
    </a:ext>
  </a:extLst>
</a:theme>
</file>

<file path=ppt/theme/theme2.xml><?xml version="1.0" encoding="utf-8"?>
<a:theme xmlns:a="http://schemas.openxmlformats.org/drawingml/2006/main" name="Tema di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 di presentazione a tema didattico con bambini che giocano (illustrazione a fumetti, widescreen)</Template>
  <TotalTime>177</TotalTime>
  <Words>585</Words>
  <Application>Microsoft Macintosh PowerPoint</Application>
  <PresentationFormat>Personalizzato</PresentationFormat>
  <Paragraphs>113</Paragraphs>
  <Slides>15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Bambini che giocano 16x9</vt:lpstr>
      <vt:lpstr>Presentazione di PowerPoint</vt:lpstr>
      <vt:lpstr>08/02/22  Lo stile e il cammino sinodale per la Chiesa del Terzo Millennio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 Granato</dc:creator>
  <cp:lastModifiedBy>Agire</cp:lastModifiedBy>
  <cp:revision>12</cp:revision>
  <dcterms:created xsi:type="dcterms:W3CDTF">2022-02-03T11:47:03Z</dcterms:created>
  <dcterms:modified xsi:type="dcterms:W3CDTF">2022-02-09T09:57:13Z</dcterms:modified>
</cp:coreProperties>
</file>